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sldIdLst>
    <p:sldId id="258" r:id="rId2"/>
    <p:sldId id="278" r:id="rId3"/>
    <p:sldId id="266" r:id="rId4"/>
    <p:sldId id="267" r:id="rId5"/>
    <p:sldId id="268" r:id="rId6"/>
    <p:sldId id="264" r:id="rId7"/>
    <p:sldId id="265" r:id="rId8"/>
    <p:sldId id="262" r:id="rId9"/>
    <p:sldId id="277" r:id="rId10"/>
    <p:sldId id="276" r:id="rId11"/>
    <p:sldId id="259" r:id="rId12"/>
    <p:sldId id="269" r:id="rId13"/>
    <p:sldId id="271" r:id="rId14"/>
    <p:sldId id="273" r:id="rId15"/>
    <p:sldId id="274" r:id="rId16"/>
    <p:sldId id="275" r:id="rId17"/>
  </p:sldIdLst>
  <p:sldSz cx="9144000" cy="6858000" type="screen4x3"/>
  <p:notesSz cx="6881813" cy="9296400"/>
  <p:embeddedFontLst>
    <p:embeddedFont>
      <p:font typeface="Wingdings 3" pitchFamily="18" charset="2"/>
      <p:regular r:id="rId19"/>
    </p:embeddedFont>
    <p:embeddedFont>
      <p:font typeface="Wingdings 2" pitchFamily="18" charset="2"/>
      <p:regular r:id="rId20"/>
    </p:embeddedFont>
    <p:embeddedFont>
      <p:font typeface="Calibri" pitchFamily="34" charset="0"/>
      <p:regular r:id="rId21"/>
      <p:bold r:id="rId22"/>
      <p:italic r:id="rId23"/>
      <p:boldItalic r:id="rId24"/>
    </p:embeddedFont>
    <p:embeddedFont>
      <p:font typeface="Book Antiqua" pitchFamily="18" charset="0"/>
      <p:regular r:id="rId25"/>
      <p:bold r:id="rId26"/>
      <p:italic r:id="rId27"/>
      <p:boldItalic r:id="rId28"/>
    </p:embeddedFont>
  </p:embeddedFontLst>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66"/>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15" autoAdjust="0"/>
    <p:restoredTop sz="94660"/>
  </p:normalViewPr>
  <p:slideViewPr>
    <p:cSldViewPr>
      <p:cViewPr varScale="1">
        <p:scale>
          <a:sx n="83" d="100"/>
          <a:sy n="83" d="100"/>
        </p:scale>
        <p:origin x="-389" y="-29"/>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C19EDF3F-75F1-4DAB-9164-24EB40982C51}" type="datetimeFigureOut">
              <a:rPr lang="en-US" smtClean="0"/>
              <a:pPr/>
              <a:t>12/17/2012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4DADA48A-3353-4B32-847C-A4A2A9FC9101}" type="slidenum">
              <a:rPr lang="en-US" smtClean="0"/>
              <a:pPr/>
              <a:t>‹#›</a:t>
            </a:fld>
            <a:endParaRPr lang="en-US"/>
          </a:p>
        </p:txBody>
      </p:sp>
    </p:spTree>
    <p:extLst>
      <p:ext uri="{BB962C8B-B14F-4D97-AF65-F5344CB8AC3E}">
        <p14:creationId xmlns:p14="http://schemas.microsoft.com/office/powerpoint/2010/main" val="139053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ADA48A-3353-4B32-847C-A4A2A9FC910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DA48A-3353-4B32-847C-A4A2A9FC9101}" type="slidenum">
              <a:rPr lang="en-US" smtClean="0"/>
              <a:pPr/>
              <a:t>10</a:t>
            </a:fld>
            <a:endParaRPr lang="en-US"/>
          </a:p>
        </p:txBody>
      </p:sp>
    </p:spTree>
    <p:extLst>
      <p:ext uri="{BB962C8B-B14F-4D97-AF65-F5344CB8AC3E}">
        <p14:creationId xmlns:p14="http://schemas.microsoft.com/office/powerpoint/2010/main" val="103391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ADA48A-3353-4B32-847C-A4A2A9FC9101}"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ADA48A-3353-4B32-847C-A4A2A9FC910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524E2-5F9D-49BF-B108-05A966C3D723}"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82201A-A266-4FF3-AE39-730A42E674E0}"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7B4DE9-1CD3-48CD-BE40-2623F4D53B78}"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CA93D8-B732-44FD-BF40-FA3665DCB19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43011E-5CF3-4E93-8E7C-A71197FBCB8B}"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410EAC-D569-4533-ABBC-AAE08D06ACB1}"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eaLnBrk="1" hangingPunct="1">
              <a:defRPr/>
            </a:pP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410EAC-D569-4533-ABBC-AAE08D06ACB1}"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lvl1pPr>
              <a:defRPr>
                <a:solidFill>
                  <a:schemeClr val="bg2"/>
                </a:solidFill>
                <a:effectLst>
                  <a:glow rad="101600">
                    <a:schemeClr val="tx1">
                      <a:alpha val="60000"/>
                    </a:schemeClr>
                  </a:glow>
                </a:effectLst>
              </a:defRPr>
            </a:lvl1pPr>
            <a:lvl2pPr>
              <a:defRPr>
                <a:solidFill>
                  <a:schemeClr val="bg2"/>
                </a:solidFill>
                <a:effectLst>
                  <a:glow rad="101600">
                    <a:schemeClr val="tx1">
                      <a:alpha val="60000"/>
                    </a:schemeClr>
                  </a:glow>
                </a:effectLst>
              </a:defRPr>
            </a:lvl2pPr>
            <a:lvl3pPr>
              <a:defRPr>
                <a:solidFill>
                  <a:schemeClr val="bg2"/>
                </a:solidFill>
                <a:effectLst>
                  <a:glow rad="101600">
                    <a:schemeClr val="tx1">
                      <a:alpha val="60000"/>
                    </a:schemeClr>
                  </a:glow>
                </a:effectLst>
              </a:defRPr>
            </a:lvl3pPr>
            <a:lvl4pPr>
              <a:defRPr>
                <a:solidFill>
                  <a:schemeClr val="bg2"/>
                </a:solidFill>
                <a:effectLst>
                  <a:glow rad="101600">
                    <a:schemeClr val="tx1">
                      <a:alpha val="60000"/>
                    </a:schemeClr>
                  </a:glow>
                </a:effectLst>
              </a:defRPr>
            </a:lvl4pPr>
            <a:lvl5pPr>
              <a:defRPr>
                <a:solidFill>
                  <a:schemeClr val="bg2"/>
                </a:solidFill>
                <a:effectLst>
                  <a:glow rad="101600">
                    <a:schemeClr val="tx1">
                      <a:alpha val="60000"/>
                    </a:schemeClr>
                  </a:glow>
                </a:effectLs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kumimoji="0" lang="en-US" dirty="0" smtClean="0"/>
              <a:t>Click to edit Master title style</a:t>
            </a:r>
            <a:endParaRPr kumimoji="0" lang="en-US" dirty="0"/>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2419B285-AB36-4CF3-8EFF-22A97BE926F4}" type="datetimeFigureOut">
              <a:rPr lang="en-US" smtClean="0"/>
              <a:pPr/>
              <a:t>12/17/2012</a:t>
            </a:fld>
            <a:endParaRPr lang="en-US"/>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DCF723E1-288C-48EA-BD3C-43C4690065E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t" anchorCtr="0">
            <a:normAutofit/>
            <a:scene3d>
              <a:camera prst="orthographicFront"/>
              <a:lightRig rig="soft" dir="t">
                <a:rot lat="0" lon="0" rev="16800000"/>
              </a:lightRig>
            </a:scene3d>
            <a:sp3d prstMaterial="softEdge">
              <a:bevelT w="38100" h="38100"/>
            </a:sp3d>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143000"/>
            <a:ext cx="8229600" cy="541020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7" name="Freeform 6"/>
          <p:cNvSpPr/>
          <p:nvPr userDrawn="1"/>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userDrawn="1"/>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9" name="Rectangle 8"/>
          <p:cNvSpPr>
            <a:spLocks noChangeArrowheads="1"/>
          </p:cNvSpPr>
          <p:nvPr userDrawn="1"/>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a:t>
            </a:r>
            <a:r>
              <a:rPr lang="en-US" sz="900" b="0" baseline="0" dirty="0" smtClean="0">
                <a:solidFill>
                  <a:schemeClr val="tx1">
                    <a:lumMod val="85000"/>
                  </a:schemeClr>
                </a:solidFill>
                <a:latin typeface="Arial" pitchFamily="34" charset="0"/>
                <a:cs typeface="Arial" pitchFamily="34" charset="0"/>
              </a:rPr>
              <a:t> </a:t>
            </a:r>
            <a:r>
              <a:rPr lang="en-US" sz="900" b="0" dirty="0" smtClean="0">
                <a:solidFill>
                  <a:schemeClr val="tx1">
                    <a:lumMod val="85000"/>
                  </a:schemeClr>
                </a:solidFill>
                <a:latin typeface="Arial" pitchFamily="34" charset="0"/>
                <a:cs typeface="Arial" pitchFamily="34" charset="0"/>
              </a:rPr>
              <a:t>4D-</a:t>
            </a:r>
            <a:fld id="{302E4A08-687E-4FEB-9B87-F83A52ABA108}" type="slidenum">
              <a:rPr lang="en-US" sz="900" b="0" smtClean="0">
                <a:solidFill>
                  <a:schemeClr val="tx1">
                    <a:lumMod val="85000"/>
                  </a:schemeClr>
                </a:solidFill>
                <a:latin typeface="Arial" pitchFamily="34" charset="0"/>
                <a:cs typeface="Arial" pitchFamily="34" charset="0"/>
              </a:rPr>
              <a:pPr algn="r">
                <a:defRPr/>
              </a:pPr>
              <a:t>‹#›</a:t>
            </a:fld>
            <a:endParaRPr lang="en-US" sz="900" b="0" dirty="0">
              <a:solidFill>
                <a:schemeClr val="tx1">
                  <a:lumMod val="85000"/>
                </a:schemeClr>
              </a:solidFill>
              <a:latin typeface="Arial" pitchFamily="34" charset="0"/>
              <a:cs typeface="Arial" pitchFamily="34" charset="0"/>
            </a:endParaRPr>
          </a:p>
        </p:txBody>
      </p:sp>
      <p:sp>
        <p:nvSpPr>
          <p:cNvPr id="10" name="Rectangle 7"/>
          <p:cNvSpPr>
            <a:spLocks noChangeArrowheads="1"/>
          </p:cNvSpPr>
          <p:nvPr userDrawn="1"/>
        </p:nvSpPr>
        <p:spPr bwMode="auto">
          <a:xfrm>
            <a:off x="76200" y="6640800"/>
            <a:ext cx="4800600" cy="304800"/>
          </a:xfrm>
          <a:prstGeom prst="rect">
            <a:avLst/>
          </a:prstGeom>
          <a:noFill/>
          <a:ln w="9525">
            <a:noFill/>
            <a:miter lim="800000"/>
            <a:headEnd/>
            <a:tailEnd/>
          </a:ln>
          <a:effectLst/>
        </p:spPr>
        <p:txBody>
          <a:bodyPr/>
          <a:lstStyle/>
          <a:p>
            <a:pPr algn="l">
              <a:defRPr/>
            </a:pPr>
            <a:r>
              <a:rPr lang="en-US" sz="900" b="0" dirty="0" smtClean="0">
                <a:solidFill>
                  <a:schemeClr val="tx1">
                    <a:lumMod val="85000"/>
                  </a:schemeClr>
                </a:solidFill>
                <a:latin typeface="Arial" pitchFamily="34" charset="0"/>
                <a:cs typeface="Arial" pitchFamily="34" charset="0"/>
              </a:rPr>
              <a:t>Unit 4D – Chain Saw Tasks and Techniques:  Felling (Field Proficiency)</a:t>
            </a:r>
            <a:endParaRPr lang="en-US" sz="900" b="0" kern="1200" dirty="0">
              <a:solidFill>
                <a:schemeClr val="tx1">
                  <a:lumMod val="85000"/>
                </a:schemeClr>
              </a:solidFill>
              <a:latin typeface="Arial" pitchFamily="34" charset="0"/>
              <a:ea typeface="+mn-ea"/>
              <a:cs typeface="Arial" pitchFamily="34" charset="0"/>
            </a:endParaRPr>
          </a:p>
        </p:txBody>
      </p:sp>
      <p:sp>
        <p:nvSpPr>
          <p:cNvPr id="11" name="Rectangle 7"/>
          <p:cNvSpPr>
            <a:spLocks noChangeArrowheads="1"/>
          </p:cNvSpPr>
          <p:nvPr userDrawn="1"/>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2" name="Rectangle 7"/>
          <p:cNvSpPr>
            <a:spLocks noChangeArrowheads="1"/>
          </p:cNvSpPr>
          <p:nvPr userDrawn="1"/>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 bg1="dk1" tx1="lt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Arial" pitchFamily="34" charset="0"/>
          <a:ea typeface="+mj-ea"/>
          <a:cs typeface="Arial" pitchFamily="34"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b="1" kern="1200">
          <a:solidFill>
            <a:schemeClr val="tx1"/>
          </a:solidFill>
          <a:latin typeface="Arial" pitchFamily="34" charset="0"/>
          <a:ea typeface="+mn-ea"/>
          <a:cs typeface="Arial" pitchFamily="34" charset="0"/>
        </a:defRPr>
      </a:lvl1pPr>
      <a:lvl2pPr marL="868680" indent="-283464" algn="l" rtl="0" eaLnBrk="1" latinLnBrk="0" hangingPunct="1">
        <a:spcBef>
          <a:spcPct val="20000"/>
        </a:spcBef>
        <a:buClr>
          <a:schemeClr val="tx1"/>
        </a:buClr>
        <a:buSzPct val="80000"/>
        <a:buFont typeface="Wingdings 2"/>
        <a:buChar char=""/>
        <a:defRPr kumimoji="0" sz="2400" b="1" kern="1200">
          <a:solidFill>
            <a:schemeClr val="tx1"/>
          </a:solidFill>
          <a:latin typeface="Arial" pitchFamily="34" charset="0"/>
          <a:ea typeface="+mn-ea"/>
          <a:cs typeface="Arial" pitchFamily="34" charset="0"/>
        </a:defRPr>
      </a:lvl2pPr>
      <a:lvl3pPr marL="1133856" indent="-228600" algn="l" rtl="0" eaLnBrk="1" latinLnBrk="0" hangingPunct="1">
        <a:spcBef>
          <a:spcPct val="20000"/>
        </a:spcBef>
        <a:buClr>
          <a:schemeClr val="tx1"/>
        </a:buClr>
        <a:buSzPct val="95000"/>
        <a:buFont typeface="Wingdings"/>
        <a:buChar char=""/>
        <a:defRPr kumimoji="0" sz="2200" b="1" kern="1200">
          <a:solidFill>
            <a:schemeClr val="tx1"/>
          </a:solidFill>
          <a:latin typeface="Arial" pitchFamily="34" charset="0"/>
          <a:ea typeface="+mn-ea"/>
          <a:cs typeface="Arial" pitchFamily="34" charset="0"/>
        </a:defRPr>
      </a:lvl3pPr>
      <a:lvl4pPr marL="1353312" indent="-182880" algn="l" rtl="0" eaLnBrk="1" latinLnBrk="0" hangingPunct="1">
        <a:spcBef>
          <a:spcPct val="20000"/>
        </a:spcBef>
        <a:buClr>
          <a:schemeClr val="tx1"/>
        </a:buClr>
        <a:buSzPct val="100000"/>
        <a:buFont typeface="Wingdings 3"/>
        <a:buChar char=""/>
        <a:defRPr kumimoji="0" sz="2000" b="1" kern="1200">
          <a:solidFill>
            <a:schemeClr val="tx1"/>
          </a:solidFill>
          <a:latin typeface="Arial" pitchFamily="34" charset="0"/>
          <a:ea typeface="+mn-ea"/>
          <a:cs typeface="Arial" pitchFamily="34" charset="0"/>
        </a:defRPr>
      </a:lvl4pPr>
      <a:lvl5pPr marL="1545336" indent="-182880" algn="l" rtl="0" eaLnBrk="1" latinLnBrk="0" hangingPunct="1">
        <a:spcBef>
          <a:spcPct val="20000"/>
        </a:spcBef>
        <a:buClr>
          <a:schemeClr val="tx1"/>
        </a:buClr>
        <a:buFont typeface="Wingdings 2"/>
        <a:buChar char=""/>
        <a:defRPr kumimoji="0" sz="2000" b="1" kern="1200">
          <a:solidFill>
            <a:schemeClr val="tx1"/>
          </a:solidFill>
          <a:latin typeface="Arial" pitchFamily="34" charset="0"/>
          <a:ea typeface="+mn-ea"/>
          <a:cs typeface="Arial" pitchFamily="34" charset="0"/>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pPr algn="l"/>
            <a:r>
              <a:rPr lang="en-US" dirty="0" smtClean="0"/>
              <a:t>Unit 4D </a:t>
            </a:r>
            <a:endParaRPr lang="en-US" dirty="0"/>
          </a:p>
        </p:txBody>
      </p:sp>
      <p:sp>
        <p:nvSpPr>
          <p:cNvPr id="3" name="Content Placeholder 2"/>
          <p:cNvSpPr>
            <a:spLocks noGrp="1"/>
          </p:cNvSpPr>
          <p:nvPr>
            <p:ph idx="1"/>
          </p:nvPr>
        </p:nvSpPr>
        <p:spPr>
          <a:xfrm>
            <a:off x="457200" y="3429000"/>
            <a:ext cx="8229600" cy="1570038"/>
          </a:xfrm>
        </p:spPr>
        <p:txBody>
          <a:bodyPr>
            <a:normAutofit/>
          </a:bodyPr>
          <a:lstStyle/>
          <a:p>
            <a:pPr marL="0" indent="0">
              <a:spcBef>
                <a:spcPts val="1200"/>
              </a:spcBef>
              <a:buNone/>
            </a:pPr>
            <a:r>
              <a:rPr lang="en-US" sz="3200" dirty="0"/>
              <a:t>Chain Saw Tasks and Techniques: </a:t>
            </a:r>
            <a:endParaRPr lang="en-US" sz="3200" dirty="0" smtClean="0"/>
          </a:p>
          <a:p>
            <a:pPr marL="0" indent="0">
              <a:spcBef>
                <a:spcPts val="1800"/>
              </a:spcBef>
              <a:buNone/>
            </a:pPr>
            <a:r>
              <a:rPr lang="en-US" sz="3200" dirty="0" smtClean="0"/>
              <a:t>Felling </a:t>
            </a:r>
            <a:r>
              <a:rPr lang="en-US" sz="3200" dirty="0"/>
              <a:t>(Field </a:t>
            </a:r>
            <a:r>
              <a:rPr lang="en-US" sz="3200" dirty="0" smtClean="0"/>
              <a:t>Proficiency)</a:t>
            </a:r>
            <a:endParaRPr lang="en-US" sz="3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Practice Stumps Video</a:t>
            </a:r>
            <a:endParaRPr lang="en-US" dirty="0"/>
          </a:p>
        </p:txBody>
      </p:sp>
      <p:sp>
        <p:nvSpPr>
          <p:cNvPr id="2" name="TextBox 1"/>
          <p:cNvSpPr txBox="1"/>
          <p:nvPr/>
        </p:nvSpPr>
        <p:spPr>
          <a:xfrm>
            <a:off x="1143000" y="6324600"/>
            <a:ext cx="3657600" cy="261610"/>
          </a:xfrm>
          <a:prstGeom prst="rect">
            <a:avLst/>
          </a:prstGeom>
          <a:noFill/>
        </p:spPr>
        <p:txBody>
          <a:bodyPr wrap="square" rtlCol="0">
            <a:spAutoFit/>
          </a:bodyPr>
          <a:lstStyle/>
          <a:p>
            <a:r>
              <a:rPr lang="en-US" sz="1100" dirty="0" smtClean="0">
                <a:latin typeface="Arial" pitchFamily="34" charset="0"/>
                <a:cs typeface="Arial" pitchFamily="34" charset="0"/>
              </a:rPr>
              <a:t>Click video window to play media.</a:t>
            </a:r>
            <a:endParaRPr lang="en-US" sz="1100" dirty="0">
              <a:latin typeface="Arial" pitchFamily="34" charset="0"/>
              <a:cs typeface="Arial" pitchFamily="34" charset="0"/>
            </a:endParaRPr>
          </a:p>
        </p:txBody>
      </p:sp>
      <p:pic>
        <p:nvPicPr>
          <p:cNvPr id="3" name="practice stump 12_13_1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634" r="16632"/>
          <a:stretch/>
        </p:blipFill>
        <p:spPr>
          <a:xfrm>
            <a:off x="1520890" y="1143000"/>
            <a:ext cx="6102220" cy="514350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6" name="Picture 4" descr="C:\Users\rnavarro\AppData\Local\Microsoft\Windows\Temporary Internet Files\Content.IE5\UQUB8DQS\MC90043386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5135" cy="91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381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remove"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1143000"/>
          </a:xfrm>
        </p:spPr>
        <p:txBody>
          <a:bodyPr>
            <a:normAutofit/>
          </a:bodyPr>
          <a:lstStyle/>
          <a:p>
            <a:r>
              <a:rPr lang="en-US" dirty="0" smtClean="0"/>
              <a:t>Skill Demonstrations</a:t>
            </a:r>
            <a:endParaRPr lang="en-US" dirty="0"/>
          </a:p>
        </p:txBody>
      </p:sp>
      <p:sp>
        <p:nvSpPr>
          <p:cNvPr id="3" name="Content Placeholder 2"/>
          <p:cNvSpPr>
            <a:spLocks noGrp="1"/>
          </p:cNvSpPr>
          <p:nvPr>
            <p:ph idx="1"/>
          </p:nvPr>
        </p:nvSpPr>
        <p:spPr>
          <a:xfrm>
            <a:off x="457200" y="2362200"/>
            <a:ext cx="8229600" cy="4191000"/>
          </a:xfrm>
        </p:spPr>
        <p:txBody>
          <a:bodyPr/>
          <a:lstStyle/>
          <a:p>
            <a:pPr marL="0" indent="0">
              <a:buNone/>
            </a:pPr>
            <a:r>
              <a:rPr lang="en-US" dirty="0" smtClean="0"/>
              <a:t>The following tasks will be accomplished with a gasoline-powered chain saw equipped with a 16- to 24-inch straight guide bar and all required PPE.  Student performance will be documented on the Chain Saw Operator Field Evaluation Form.</a:t>
            </a:r>
          </a:p>
          <a:p>
            <a:pPr marL="0" indent="0">
              <a:buNone/>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Skill Demonstrations:</a:t>
            </a:r>
            <a:br>
              <a:rPr lang="en-US" dirty="0" smtClean="0"/>
            </a:br>
            <a:r>
              <a:rPr lang="en-US" dirty="0" smtClean="0"/>
              <a:t>Felling</a:t>
            </a:r>
            <a:endParaRPr lang="en-US" dirty="0"/>
          </a:p>
        </p:txBody>
      </p:sp>
      <p:sp>
        <p:nvSpPr>
          <p:cNvPr id="3" name="Content Placeholder 2"/>
          <p:cNvSpPr>
            <a:spLocks noGrp="1"/>
          </p:cNvSpPr>
          <p:nvPr>
            <p:ph idx="1"/>
          </p:nvPr>
        </p:nvSpPr>
        <p:spPr>
          <a:xfrm>
            <a:off x="457200" y="1600200"/>
            <a:ext cx="8229600" cy="4953000"/>
          </a:xfrm>
        </p:spPr>
        <p:txBody>
          <a:bodyPr>
            <a:normAutofit fontScale="77500" lnSpcReduction="20000"/>
          </a:bodyPr>
          <a:lstStyle/>
          <a:p>
            <a:r>
              <a:rPr lang="en-US" dirty="0" smtClean="0"/>
              <a:t>Demonstrate the ability to determine and prepare a safe felling area, and maintain cutting area control.</a:t>
            </a:r>
          </a:p>
          <a:p>
            <a:pPr marL="137160" indent="0">
              <a:buNone/>
            </a:pPr>
            <a:r>
              <a:rPr lang="en-US" dirty="0" smtClean="0"/>
              <a:t> </a:t>
            </a:r>
          </a:p>
          <a:p>
            <a:r>
              <a:rPr lang="en-US" dirty="0" smtClean="0"/>
              <a:t>Demonstrate the ability to correctly identify and mitigate overhead and ground hazards associated with tree felling.</a:t>
            </a:r>
          </a:p>
          <a:p>
            <a:pPr marL="137160" indent="0">
              <a:buNone/>
            </a:pPr>
            <a:endParaRPr lang="en-US" dirty="0" smtClean="0"/>
          </a:p>
          <a:p>
            <a:r>
              <a:rPr lang="en-US" dirty="0" smtClean="0"/>
              <a:t>Given a sound tree or snag, up to 20 inches </a:t>
            </a:r>
            <a:r>
              <a:rPr lang="en-US" dirty="0" err="1" smtClean="0"/>
              <a:t>dbh</a:t>
            </a:r>
            <a:r>
              <a:rPr lang="en-US" dirty="0" smtClean="0"/>
              <a:t>, in a closed stand of timber on slopes less than 30%, the student will correctly size up the tree, prepare the intended lay and escape routes, and fell the tree(s) within 15 feet of the center of the intended lay measured at the top of the tree.</a:t>
            </a:r>
          </a:p>
          <a:p>
            <a:pPr marL="137160" indent="0">
              <a:buNone/>
            </a:pPr>
            <a:endParaRPr lang="en-US" dirty="0" smtClean="0"/>
          </a:p>
          <a:p>
            <a:r>
              <a:rPr lang="en-US" dirty="0" smtClean="0"/>
              <a:t>Demonstrate the ability to complete a stump analysis of the student’s evaluation tree(s).</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Evaluation Form</a:t>
            </a:r>
            <a:endParaRPr lang="en-US" dirty="0"/>
          </a:p>
        </p:txBody>
      </p:sp>
      <p:pic>
        <p:nvPicPr>
          <p:cNvPr id="4" name="Content Placeholder 3" descr="Field eval 1"/>
          <p:cNvPicPr>
            <a:picLocks noGrp="1" noChangeAspect="1" noChangeArrowheads="1"/>
          </p:cNvPicPr>
          <p:nvPr>
            <p:ph idx="1"/>
          </p:nvPr>
        </p:nvPicPr>
        <p:blipFill>
          <a:blip r:embed="rId2" cstate="print"/>
          <a:srcRect/>
          <a:stretch>
            <a:fillRect/>
          </a:stretch>
        </p:blipFill>
        <p:spPr>
          <a:xfrm>
            <a:off x="609600" y="1165860"/>
            <a:ext cx="3884450" cy="5158740"/>
          </a:xfrm>
          <a:prstGeom prst="rect">
            <a:avLst/>
          </a:prstGeom>
          <a:ln>
            <a:noFill/>
          </a:ln>
          <a:effectLst>
            <a:outerShdw blurRad="292100" dist="139700" dir="2700000" algn="tl" rotWithShape="0">
              <a:srgbClr val="333333">
                <a:alpha val="65000"/>
              </a:srgbClr>
            </a:outerShdw>
          </a:effectLst>
        </p:spPr>
      </p:pic>
      <p:pic>
        <p:nvPicPr>
          <p:cNvPr id="5" name="Picture 4" descr="Field eval 2"/>
          <p:cNvPicPr>
            <a:picLocks noChangeAspect="1" noChangeArrowheads="1"/>
          </p:cNvPicPr>
          <p:nvPr/>
        </p:nvPicPr>
        <p:blipFill>
          <a:blip r:embed="rId3" cstate="print"/>
          <a:srcRect/>
          <a:stretch>
            <a:fillRect/>
          </a:stretch>
        </p:blipFill>
        <p:spPr bwMode="auto">
          <a:xfrm>
            <a:off x="4876800" y="1165860"/>
            <a:ext cx="3679805" cy="515721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dirty="0" smtClean="0"/>
              <a:t>Review Unit 4D Objective</a:t>
            </a:r>
            <a:endParaRPr lang="en-US" dirty="0"/>
          </a:p>
        </p:txBody>
      </p:sp>
      <p:sp>
        <p:nvSpPr>
          <p:cNvPr id="3" name="Content Placeholder 2"/>
          <p:cNvSpPr>
            <a:spLocks noGrp="1"/>
          </p:cNvSpPr>
          <p:nvPr>
            <p:ph idx="1"/>
          </p:nvPr>
        </p:nvSpPr>
        <p:spPr>
          <a:xfrm>
            <a:off x="457200" y="3230562"/>
            <a:ext cx="8229600" cy="1143000"/>
          </a:xfrm>
        </p:spPr>
        <p:txBody>
          <a:bodyPr/>
          <a:lstStyle/>
          <a:p>
            <a:pPr marL="0" indent="0" algn="ctr">
              <a:buNone/>
            </a:pPr>
            <a:r>
              <a:rPr lang="en-US" dirty="0" smtClean="0"/>
              <a:t>Demonstrate competence in safely felling trees in least complex situations.</a:t>
            </a:r>
          </a:p>
          <a:p>
            <a:pPr marL="0" indent="0" algn="ctr">
              <a:buNone/>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92162"/>
          </a:xfrm>
        </p:spPr>
        <p:txBody>
          <a:bodyPr>
            <a:noAutofit/>
          </a:bodyPr>
          <a:lstStyle/>
          <a:p>
            <a:r>
              <a:rPr lang="en-US" sz="3200" dirty="0" smtClean="0">
                <a:latin typeface="Arial" charset="0"/>
              </a:rPr>
              <a:t>Review Course Objectives</a:t>
            </a:r>
            <a:r>
              <a:rPr lang="en-US" sz="4800" dirty="0" smtClean="0">
                <a:latin typeface="Arial" charset="0"/>
              </a:rPr>
              <a:t/>
            </a:r>
            <a:br>
              <a:rPr lang="en-US" sz="4800" dirty="0" smtClean="0">
                <a:latin typeface="Arial" charset="0"/>
              </a:rPr>
            </a:br>
            <a:endParaRPr lang="en-US" sz="4400" dirty="0"/>
          </a:p>
        </p:txBody>
      </p:sp>
      <p:sp>
        <p:nvSpPr>
          <p:cNvPr id="3" name="Content Placeholder 2"/>
          <p:cNvSpPr>
            <a:spLocks noGrp="1"/>
          </p:cNvSpPr>
          <p:nvPr>
            <p:ph idx="1"/>
          </p:nvPr>
        </p:nvSpPr>
        <p:spPr>
          <a:xfrm>
            <a:off x="457200" y="1219200"/>
            <a:ext cx="8229600" cy="5029200"/>
          </a:xfrm>
        </p:spPr>
        <p:txBody>
          <a:bodyPr>
            <a:normAutofit fontScale="92500"/>
          </a:bodyPr>
          <a:lstStyle/>
          <a:p>
            <a:endParaRPr lang="en-US" dirty="0" smtClean="0"/>
          </a:p>
          <a:p>
            <a:pPr marL="137160" indent="0">
              <a:buNone/>
            </a:pPr>
            <a:r>
              <a:rPr lang="en-US" dirty="0">
                <a:latin typeface="Arial" charset="0"/>
              </a:rPr>
              <a:t>At the completion of the S-212 </a:t>
            </a:r>
            <a:r>
              <a:rPr lang="en-US" dirty="0" err="1">
                <a:latin typeface="Arial" charset="0"/>
              </a:rPr>
              <a:t>Wildland</a:t>
            </a:r>
            <a:r>
              <a:rPr lang="en-US" dirty="0">
                <a:latin typeface="Arial" charset="0"/>
              </a:rPr>
              <a:t> Fire Chain </a:t>
            </a:r>
            <a:r>
              <a:rPr lang="en-US" dirty="0" smtClean="0">
                <a:latin typeface="Arial" charset="0"/>
              </a:rPr>
              <a:t>Saws </a:t>
            </a:r>
            <a:r>
              <a:rPr lang="en-US" dirty="0">
                <a:latin typeface="Arial" charset="0"/>
              </a:rPr>
              <a:t>course, </a:t>
            </a:r>
            <a:r>
              <a:rPr lang="en-US" dirty="0" smtClean="0">
                <a:latin typeface="Arial" charset="0"/>
              </a:rPr>
              <a:t>the </a:t>
            </a:r>
            <a:r>
              <a:rPr lang="en-US" dirty="0">
                <a:latin typeface="Arial" charset="0"/>
              </a:rPr>
              <a:t>student will be able </a:t>
            </a:r>
            <a:r>
              <a:rPr lang="en-US" dirty="0" smtClean="0">
                <a:latin typeface="Arial" charset="0"/>
              </a:rPr>
              <a:t>to:</a:t>
            </a:r>
          </a:p>
          <a:p>
            <a:pPr marL="137160" indent="0">
              <a:buNone/>
            </a:pPr>
            <a:endParaRPr lang="en-US" dirty="0" smtClean="0"/>
          </a:p>
          <a:p>
            <a:r>
              <a:rPr lang="en-US" dirty="0" smtClean="0"/>
              <a:t>Define and apply chain saw safety standards as required by OSHA and agency handbooks, manuals, directives, and owner’s manuals.</a:t>
            </a:r>
          </a:p>
          <a:p>
            <a:endParaRPr lang="en-US" dirty="0" smtClean="0"/>
          </a:p>
          <a:p>
            <a:r>
              <a:rPr lang="en-US" dirty="0" smtClean="0"/>
              <a:t>Identify and demonstrate basic chain saw operation, troubleshooting, </a:t>
            </a:r>
            <a:r>
              <a:rPr lang="en-US" dirty="0" smtClean="0"/>
              <a:t>maintenance, </a:t>
            </a:r>
            <a:r>
              <a:rPr lang="en-US" dirty="0" smtClean="0"/>
              <a:t>and safety features.</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rmAutofit fontScale="90000"/>
          </a:bodyPr>
          <a:lstStyle/>
          <a:p>
            <a:r>
              <a:rPr lang="en-US" dirty="0" smtClean="0"/>
              <a:t>Review Course Objectives (cont.)</a:t>
            </a:r>
            <a:endParaRPr lang="en-US" dirty="0"/>
          </a:p>
        </p:txBody>
      </p:sp>
      <p:sp>
        <p:nvSpPr>
          <p:cNvPr id="3" name="Content Placeholder 2"/>
          <p:cNvSpPr>
            <a:spLocks noGrp="1"/>
          </p:cNvSpPr>
          <p:nvPr>
            <p:ph idx="1"/>
          </p:nvPr>
        </p:nvSpPr>
        <p:spPr>
          <a:xfrm>
            <a:off x="457200" y="3001962"/>
            <a:ext cx="8229600" cy="1676400"/>
          </a:xfrm>
        </p:spPr>
        <p:txBody>
          <a:bodyPr/>
          <a:lstStyle/>
          <a:p>
            <a:r>
              <a:rPr lang="en-US" dirty="0" smtClean="0"/>
              <a:t>Demonstrate the tactical application of chain saws in </a:t>
            </a:r>
            <a:r>
              <a:rPr lang="en-US" dirty="0" err="1" smtClean="0"/>
              <a:t>fireline</a:t>
            </a:r>
            <a:r>
              <a:rPr lang="en-US" dirty="0" smtClean="0"/>
              <a:t> construction and mop up operations.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2200"/>
            <a:ext cx="8229600" cy="1143000"/>
          </a:xfrm>
        </p:spPr>
        <p:txBody>
          <a:bodyPr/>
          <a:lstStyle/>
          <a:p>
            <a:r>
              <a:rPr lang="en-US" dirty="0" smtClean="0"/>
              <a:t>Unit 4D Objective</a:t>
            </a:r>
            <a:endParaRPr lang="en-US" dirty="0"/>
          </a:p>
        </p:txBody>
      </p:sp>
      <p:sp>
        <p:nvSpPr>
          <p:cNvPr id="3" name="Content Placeholder 2"/>
          <p:cNvSpPr>
            <a:spLocks noGrp="1"/>
          </p:cNvSpPr>
          <p:nvPr>
            <p:ph idx="1"/>
          </p:nvPr>
        </p:nvSpPr>
        <p:spPr>
          <a:xfrm>
            <a:off x="457200" y="3230562"/>
            <a:ext cx="8229600" cy="1143000"/>
          </a:xfrm>
        </p:spPr>
        <p:txBody>
          <a:bodyPr/>
          <a:lstStyle/>
          <a:p>
            <a:pPr marL="0" indent="0" algn="ctr">
              <a:buNone/>
            </a:pPr>
            <a:r>
              <a:rPr lang="en-US" dirty="0" smtClean="0"/>
              <a:t>Demonstrate competence in safely felling trees in the least complex situations.</a:t>
            </a:r>
          </a:p>
          <a:p>
            <a:pPr marL="0" indent="0" algn="ctr">
              <a:buNone/>
            </a:pPr>
            <a:endParaRPr lang="en-US" dirty="0"/>
          </a:p>
        </p:txBody>
      </p:sp>
    </p:spTree>
    <p:extLst>
      <p:ext uri="{BB962C8B-B14F-4D97-AF65-F5344CB8AC3E}">
        <p14:creationId xmlns:p14="http://schemas.microsoft.com/office/powerpoint/2010/main" val="30128814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t>Instructor Responsibilities</a:t>
            </a:r>
          </a:p>
        </p:txBody>
      </p:sp>
      <p:sp>
        <p:nvSpPr>
          <p:cNvPr id="7171" name="Rectangle 3"/>
          <p:cNvSpPr>
            <a:spLocks noGrp="1" noChangeArrowheads="1"/>
          </p:cNvSpPr>
          <p:nvPr>
            <p:ph idx="1"/>
          </p:nvPr>
        </p:nvSpPr>
        <p:spPr>
          <a:xfrm>
            <a:off x="457200" y="1828800"/>
            <a:ext cx="8229600" cy="3733800"/>
          </a:xfrm>
        </p:spPr>
        <p:txBody>
          <a:bodyPr/>
          <a:lstStyle/>
          <a:p>
            <a:pPr eaLnBrk="1" hangingPunct="1"/>
            <a:r>
              <a:rPr lang="en-US" dirty="0" smtClean="0"/>
              <a:t>Train students and evaluate their skills.</a:t>
            </a:r>
          </a:p>
          <a:p>
            <a:pPr eaLnBrk="1" hangingPunct="1"/>
            <a:r>
              <a:rPr lang="en-US" dirty="0" smtClean="0"/>
              <a:t>Make honest, constructive assessments of student performance.</a:t>
            </a:r>
          </a:p>
          <a:p>
            <a:pPr eaLnBrk="1" hangingPunct="1"/>
            <a:r>
              <a:rPr lang="en-US" dirty="0" smtClean="0"/>
              <a:t>Maintaining safety is your number one concern during the field exercise.</a:t>
            </a:r>
          </a:p>
          <a:p>
            <a:pPr eaLnBrk="1" hangingPunct="1"/>
            <a:r>
              <a:rPr lang="en-US" dirty="0" smtClean="0"/>
              <a:t>Review the JHA/RA during a tailgate safety session.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8" descr="Sawyer"/>
          <p:cNvPicPr>
            <a:picLocks noChangeAspect="1" noChangeArrowheads="1"/>
          </p:cNvPicPr>
          <p:nvPr/>
        </p:nvPicPr>
        <p:blipFill>
          <a:blip r:embed="rId3" cstate="print"/>
          <a:srcRect/>
          <a:stretch>
            <a:fillRect/>
          </a:stretch>
        </p:blipFill>
        <p:spPr bwMode="auto">
          <a:xfrm flipH="1">
            <a:off x="-114300" y="152400"/>
            <a:ext cx="9258300" cy="6858000"/>
          </a:xfrm>
          <a:prstGeom prst="rect">
            <a:avLst/>
          </a:prstGeom>
          <a:noFill/>
          <a:ln w="9525">
            <a:noFill/>
            <a:miter lim="800000"/>
            <a:headEnd/>
            <a:tailEnd/>
          </a:ln>
        </p:spPr>
      </p:pic>
      <p:sp>
        <p:nvSpPr>
          <p:cNvPr id="120834" name="Rectangle 1026"/>
          <p:cNvSpPr>
            <a:spLocks noGrp="1" noChangeArrowheads="1"/>
          </p:cNvSpPr>
          <p:nvPr>
            <p:ph type="title"/>
          </p:nvPr>
        </p:nvSpPr>
        <p:spPr/>
        <p:txBody>
          <a:bodyPr/>
          <a:lstStyle/>
          <a:p>
            <a:r>
              <a:rPr lang="en-US" dirty="0" smtClean="0">
                <a:solidFill>
                  <a:schemeClr val="bg1"/>
                </a:solidFill>
              </a:rPr>
              <a:t>Student Responsibilities</a:t>
            </a:r>
          </a:p>
        </p:txBody>
      </p:sp>
      <p:sp>
        <p:nvSpPr>
          <p:cNvPr id="8196" name="Rectangle 1027"/>
          <p:cNvSpPr>
            <a:spLocks noGrp="1" noChangeArrowheads="1"/>
          </p:cNvSpPr>
          <p:nvPr>
            <p:ph idx="1"/>
          </p:nvPr>
        </p:nvSpPr>
        <p:spPr>
          <a:xfrm>
            <a:off x="457200" y="1828800"/>
            <a:ext cx="8229600" cy="4724400"/>
          </a:xfrm>
        </p:spPr>
        <p:txBody>
          <a:bodyPr/>
          <a:lstStyle/>
          <a:p>
            <a:r>
              <a:rPr lang="en-US" dirty="0" smtClean="0"/>
              <a:t>Take responsibility for your safety and for the safety of all other participants.</a:t>
            </a:r>
          </a:p>
          <a:p>
            <a:r>
              <a:rPr lang="en-US" dirty="0" smtClean="0"/>
              <a:t>Demonstrate cutting area control.</a:t>
            </a:r>
          </a:p>
          <a:p>
            <a:r>
              <a:rPr lang="en-US" dirty="0" smtClean="0"/>
              <a:t>Ask for clarification on </a:t>
            </a:r>
            <a:br>
              <a:rPr lang="en-US" dirty="0" smtClean="0"/>
            </a:br>
            <a:r>
              <a:rPr lang="en-US" dirty="0" smtClean="0"/>
              <a:t>task completion.</a:t>
            </a:r>
          </a:p>
          <a:p>
            <a:r>
              <a:rPr lang="en-US" dirty="0" smtClean="0"/>
              <a:t>Review the JHA/RA.</a:t>
            </a:r>
          </a:p>
          <a:p>
            <a:endParaRPr lang="en-US" dirty="0" smtClean="0"/>
          </a:p>
        </p:txBody>
      </p:sp>
      <p:sp>
        <p:nvSpPr>
          <p:cNvPr id="7" name="Freeform 6"/>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9" name="Rectangle 8"/>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4</a:t>
            </a:fld>
            <a:endParaRPr lang="en-US" sz="900" b="0" dirty="0">
              <a:solidFill>
                <a:schemeClr val="tx1">
                  <a:lumMod val="85000"/>
                </a:schemeClr>
              </a:solidFill>
              <a:latin typeface="Arial" pitchFamily="34" charset="0"/>
              <a:cs typeface="Arial" pitchFamily="34" charset="0"/>
            </a:endParaRPr>
          </a:p>
        </p:txBody>
      </p:sp>
      <p:sp>
        <p:nvSpPr>
          <p:cNvPr id="10"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lgn="l">
              <a:defRPr/>
            </a:pPr>
            <a:r>
              <a:rPr lang="en-US" sz="900" b="0" dirty="0" smtClean="0">
                <a:solidFill>
                  <a:schemeClr val="tx1">
                    <a:lumMod val="85000"/>
                  </a:schemeClr>
                </a:solidFill>
                <a:latin typeface="Arial" pitchFamily="34" charset="0"/>
                <a:cs typeface="Arial" pitchFamily="34" charset="0"/>
              </a:rPr>
              <a:t>Unit 4D – Chain Saw </a:t>
            </a:r>
            <a:r>
              <a:rPr lang="en-US" sz="900" dirty="0" smtClean="0">
                <a:solidFill>
                  <a:schemeClr val="tx1">
                    <a:lumMod val="85000"/>
                  </a:schemeClr>
                </a:solidFill>
                <a:latin typeface="Arial" pitchFamily="34" charset="0"/>
                <a:cs typeface="Arial" pitchFamily="34" charset="0"/>
              </a:rPr>
              <a:t>Tasks and Techniques:  </a:t>
            </a:r>
            <a:r>
              <a:rPr lang="en-US" sz="900" b="0" dirty="0" smtClean="0">
                <a:solidFill>
                  <a:schemeClr val="tx1">
                    <a:lumMod val="85000"/>
                  </a:schemeClr>
                </a:solidFill>
                <a:latin typeface="Arial" pitchFamily="34" charset="0"/>
                <a:cs typeface="Arial" pitchFamily="34" charset="0"/>
              </a:rPr>
              <a:t>Felling (</a:t>
            </a:r>
            <a:r>
              <a:rPr lang="en-US" sz="900" b="0" kern="1200" dirty="0" smtClean="0">
                <a:solidFill>
                  <a:schemeClr val="tx1">
                    <a:lumMod val="85000"/>
                  </a:schemeClr>
                </a:solidFill>
                <a:latin typeface="Arial" pitchFamily="34" charset="0"/>
                <a:ea typeface="+mn-ea"/>
                <a:cs typeface="Arial" pitchFamily="34" charset="0"/>
              </a:rPr>
              <a:t>Field Proficiency)</a:t>
            </a:r>
            <a:endParaRPr lang="en-US" sz="900" b="0" kern="1200" dirty="0">
              <a:solidFill>
                <a:schemeClr val="tx1">
                  <a:lumMod val="85000"/>
                </a:schemeClr>
              </a:solidFill>
              <a:latin typeface="Arial" pitchFamily="34" charset="0"/>
              <a:ea typeface="+mn-ea"/>
              <a:cs typeface="Arial" pitchFamily="34" charset="0"/>
            </a:endParaRPr>
          </a:p>
        </p:txBody>
      </p:sp>
      <p:sp>
        <p:nvSpPr>
          <p:cNvPr id="11"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2"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1082040" y="3429000"/>
            <a:ext cx="7010400" cy="1066800"/>
          </a:xfrm>
          <a:prstGeom prst="rect">
            <a:avLst/>
          </a:prstGeom>
          <a:noFill/>
          <a:ln w="9525">
            <a:noFill/>
            <a:miter lim="800000"/>
            <a:headEnd/>
            <a:tailEnd/>
          </a:ln>
          <a:effectLst>
            <a:softEdge rad="127000"/>
          </a:effectLst>
        </p:spPr>
        <p:txBody>
          <a:bodyPr/>
          <a:lstStyle/>
          <a:p>
            <a:pPr marL="342900" indent="-342900">
              <a:spcBef>
                <a:spcPct val="20000"/>
              </a:spcBef>
              <a:buFontTx/>
              <a:buChar char="•"/>
            </a:pPr>
            <a:r>
              <a:rPr lang="en-US" sz="2800" b="1" dirty="0" smtClean="0">
                <a:latin typeface="Arial" charset="0"/>
              </a:rPr>
              <a:t>Participate in tailgate safety sessions.</a:t>
            </a:r>
          </a:p>
          <a:p>
            <a:pPr marL="342900" indent="-342900">
              <a:spcBef>
                <a:spcPct val="20000"/>
              </a:spcBef>
              <a:buFontTx/>
              <a:buChar char="•"/>
            </a:pPr>
            <a:r>
              <a:rPr lang="en-US" sz="2800" b="1" dirty="0" smtClean="0">
                <a:latin typeface="Arial" charset="0"/>
              </a:rPr>
              <a:t>Correctly use all required PPE.</a:t>
            </a:r>
            <a:endParaRPr lang="en-US" sz="2800" b="1" dirty="0">
              <a:latin typeface="Arial" charset="0"/>
            </a:endParaRPr>
          </a:p>
        </p:txBody>
      </p:sp>
      <p:sp>
        <p:nvSpPr>
          <p:cNvPr id="121858" name="Rectangle 2"/>
          <p:cNvSpPr>
            <a:spLocks noGrp="1" noChangeArrowheads="1"/>
          </p:cNvSpPr>
          <p:nvPr>
            <p:ph type="title"/>
          </p:nvPr>
        </p:nvSpPr>
        <p:spPr>
          <a:xfrm>
            <a:off x="457200" y="2362200"/>
            <a:ext cx="8229600" cy="838200"/>
          </a:xfrm>
          <a:noFill/>
          <a:effectLst>
            <a:softEdge rad="317500"/>
          </a:effectLst>
        </p:spPr>
        <p:txBody>
          <a:bodyPr/>
          <a:lstStyle/>
          <a:p>
            <a:r>
              <a:rPr lang="en-US" dirty="0" smtClean="0">
                <a:solidFill>
                  <a:schemeClr val="tx1"/>
                </a:solidFill>
                <a:latin typeface="Arial" pitchFamily="34" charset="0"/>
                <a:cs typeface="Arial" pitchFamily="34" charset="0"/>
              </a:rPr>
              <a:t>Student Responsibilities</a:t>
            </a:r>
          </a:p>
        </p:txBody>
      </p:sp>
      <p:sp>
        <p:nvSpPr>
          <p:cNvPr id="7" name="Freeform 6"/>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9" name="Rectangle 8"/>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5</a:t>
            </a:fld>
            <a:endParaRPr lang="en-US" sz="900" b="0" dirty="0">
              <a:solidFill>
                <a:schemeClr val="tx1">
                  <a:lumMod val="85000"/>
                </a:schemeClr>
              </a:solidFill>
              <a:latin typeface="Arial" pitchFamily="34" charset="0"/>
              <a:cs typeface="Arial" pitchFamily="34" charset="0"/>
            </a:endParaRPr>
          </a:p>
        </p:txBody>
      </p:sp>
      <p:sp>
        <p:nvSpPr>
          <p:cNvPr id="10"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defRPr/>
            </a:pPr>
            <a:r>
              <a:rPr lang="en-US" sz="900" b="0" dirty="0" smtClean="0">
                <a:solidFill>
                  <a:schemeClr val="tx1">
                    <a:lumMod val="85000"/>
                  </a:schemeClr>
                </a:solidFill>
                <a:latin typeface="Arial" pitchFamily="34" charset="0"/>
                <a:cs typeface="Arial" pitchFamily="34" charset="0"/>
              </a:rPr>
              <a:t>Unit 4D – Chain Saw Tasks and Techniques:  </a:t>
            </a:r>
            <a:r>
              <a:rPr lang="en-US" sz="900" dirty="0" smtClean="0">
                <a:solidFill>
                  <a:schemeClr val="tx1">
                    <a:lumMod val="85000"/>
                  </a:schemeClr>
                </a:solidFill>
                <a:latin typeface="Arial" pitchFamily="34" charset="0"/>
                <a:cs typeface="Arial" pitchFamily="34" charset="0"/>
              </a:rPr>
              <a:t>Felling </a:t>
            </a:r>
            <a:r>
              <a:rPr lang="en-US" sz="900" dirty="0">
                <a:solidFill>
                  <a:schemeClr val="tx1">
                    <a:lumMod val="85000"/>
                  </a:schemeClr>
                </a:solidFill>
                <a:latin typeface="Arial" pitchFamily="34" charset="0"/>
                <a:cs typeface="Arial" pitchFamily="34" charset="0"/>
              </a:rPr>
              <a:t>(Field Proficiency)</a:t>
            </a:r>
          </a:p>
          <a:p>
            <a:pPr algn="l">
              <a:defRPr/>
            </a:pPr>
            <a:endParaRPr lang="en-US" sz="900" b="0" kern="1200" dirty="0">
              <a:solidFill>
                <a:schemeClr val="tx1">
                  <a:lumMod val="85000"/>
                </a:schemeClr>
              </a:solidFill>
              <a:latin typeface="Arial" pitchFamily="34" charset="0"/>
              <a:ea typeface="+mn-ea"/>
              <a:cs typeface="Arial" pitchFamily="34" charset="0"/>
            </a:endParaRPr>
          </a:p>
        </p:txBody>
      </p:sp>
      <p:sp>
        <p:nvSpPr>
          <p:cNvPr id="11"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2"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4" descr="PPE"/>
          <p:cNvPicPr>
            <a:picLocks noChangeAspect="1" noChangeArrowheads="1"/>
          </p:cNvPicPr>
          <p:nvPr/>
        </p:nvPicPr>
        <p:blipFill>
          <a:blip r:embed="rId3" cstate="print"/>
          <a:srcRect/>
          <a:stretch>
            <a:fillRect/>
          </a:stretch>
        </p:blipFill>
        <p:spPr bwMode="auto">
          <a:xfrm>
            <a:off x="-57150" y="0"/>
            <a:ext cx="9258300" cy="6858000"/>
          </a:xfrm>
          <a:prstGeom prst="rect">
            <a:avLst/>
          </a:prstGeom>
          <a:noFill/>
          <a:ln w="9525">
            <a:noFill/>
            <a:miter lim="800000"/>
            <a:headEnd/>
            <a:tailEnd/>
          </a:ln>
        </p:spPr>
      </p:pic>
      <p:sp>
        <p:nvSpPr>
          <p:cNvPr id="117762" name="Rectangle 2"/>
          <p:cNvSpPr>
            <a:spLocks noGrp="1" noChangeArrowheads="1"/>
          </p:cNvSpPr>
          <p:nvPr>
            <p:ph type="title"/>
          </p:nvPr>
        </p:nvSpPr>
        <p:spPr/>
        <p:txBody>
          <a:bodyPr>
            <a:normAutofit fontScale="90000"/>
          </a:bodyPr>
          <a:lstStyle/>
          <a:p>
            <a:r>
              <a:rPr lang="en-US" dirty="0" smtClean="0">
                <a:solidFill>
                  <a:schemeClr val="bg1"/>
                </a:solidFill>
              </a:rPr>
              <a:t>Required PPE</a:t>
            </a:r>
            <a:br>
              <a:rPr lang="en-US" dirty="0" smtClean="0">
                <a:solidFill>
                  <a:schemeClr val="bg1"/>
                </a:solidFill>
              </a:rPr>
            </a:br>
            <a:r>
              <a:rPr lang="en-US" dirty="0" smtClean="0">
                <a:solidFill>
                  <a:schemeClr val="bg1"/>
                </a:solidFill>
              </a:rPr>
              <a:t>for each instructor and student</a:t>
            </a:r>
          </a:p>
        </p:txBody>
      </p:sp>
      <p:sp>
        <p:nvSpPr>
          <p:cNvPr id="117763" name="Rectangle 3"/>
          <p:cNvSpPr>
            <a:spLocks noGrp="1" noChangeArrowheads="1"/>
          </p:cNvSpPr>
          <p:nvPr>
            <p:ph idx="1"/>
          </p:nvPr>
        </p:nvSpPr>
        <p:spPr>
          <a:xfrm>
            <a:off x="457200" y="1752600"/>
            <a:ext cx="8229600" cy="4800600"/>
          </a:xfrm>
        </p:spPr>
        <p:txBody>
          <a:bodyPr>
            <a:normAutofit/>
          </a:bodyPr>
          <a:lstStyle/>
          <a:p>
            <a:pPr>
              <a:spcAft>
                <a:spcPct val="25000"/>
              </a:spcAft>
            </a:pPr>
            <a:r>
              <a:rPr lang="en-US" sz="2200" dirty="0">
                <a:effectLst/>
              </a:rPr>
              <a:t>Approved hardhat (full brim or cap style).</a:t>
            </a:r>
          </a:p>
          <a:p>
            <a:pPr>
              <a:spcAft>
                <a:spcPct val="25000"/>
              </a:spcAft>
            </a:pPr>
            <a:r>
              <a:rPr lang="en-US" sz="2200" dirty="0">
                <a:effectLst/>
              </a:rPr>
              <a:t>Wrap-around eye protection (safety glasses or </a:t>
            </a:r>
            <a:r>
              <a:rPr lang="en-US" sz="2200" dirty="0" smtClean="0">
                <a:effectLst/>
              </a:rPr>
              <a:t/>
            </a:r>
            <a:br>
              <a:rPr lang="en-US" sz="2200" dirty="0" smtClean="0">
                <a:effectLst/>
              </a:rPr>
            </a:br>
            <a:r>
              <a:rPr lang="en-US" sz="2200" dirty="0" smtClean="0">
                <a:effectLst/>
              </a:rPr>
              <a:t>shield</a:t>
            </a:r>
            <a:r>
              <a:rPr lang="en-US" sz="2200" dirty="0">
                <a:effectLst/>
              </a:rPr>
              <a:t>).</a:t>
            </a:r>
          </a:p>
          <a:p>
            <a:pPr>
              <a:spcAft>
                <a:spcPct val="25000"/>
              </a:spcAft>
            </a:pPr>
            <a:r>
              <a:rPr lang="en-US" sz="2200" dirty="0">
                <a:effectLst/>
              </a:rPr>
              <a:t>Hearing protection (ear plugs or muffs, approved </a:t>
            </a:r>
            <a:r>
              <a:rPr lang="en-US" sz="2200" dirty="0" smtClean="0">
                <a:effectLst/>
              </a:rPr>
              <a:t/>
            </a:r>
            <a:br>
              <a:rPr lang="en-US" sz="2200" dirty="0" smtClean="0">
                <a:effectLst/>
              </a:rPr>
            </a:br>
            <a:r>
              <a:rPr lang="en-US" sz="2200" dirty="0" smtClean="0">
                <a:effectLst/>
              </a:rPr>
              <a:t>for </a:t>
            </a:r>
            <a:r>
              <a:rPr lang="en-US" sz="2200" dirty="0">
                <a:effectLst/>
              </a:rPr>
              <a:t>85 decibels and higher).</a:t>
            </a:r>
          </a:p>
          <a:p>
            <a:pPr>
              <a:spcAft>
                <a:spcPct val="25000"/>
              </a:spcAft>
            </a:pPr>
            <a:r>
              <a:rPr lang="en-US" sz="2200" dirty="0">
                <a:effectLst/>
              </a:rPr>
              <a:t>Gloves (slip- and cut-resistant and appropriate for the weather conditions).</a:t>
            </a:r>
          </a:p>
          <a:p>
            <a:pPr>
              <a:spcAft>
                <a:spcPct val="25000"/>
              </a:spcAft>
            </a:pPr>
            <a:r>
              <a:rPr lang="en-US" sz="2200" dirty="0">
                <a:effectLst/>
              </a:rPr>
              <a:t>Long-sleeved shirt appropriate for the weather conditions.</a:t>
            </a:r>
          </a:p>
          <a:p>
            <a:endParaRPr lang="en-US" dirty="0" smtClean="0"/>
          </a:p>
        </p:txBody>
      </p:sp>
      <p:sp>
        <p:nvSpPr>
          <p:cNvPr id="6" name="Freeform 5"/>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8" name="Rectangle 7"/>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6</a:t>
            </a:fld>
            <a:endParaRPr lang="en-US" sz="900" b="0" dirty="0">
              <a:solidFill>
                <a:schemeClr val="tx1">
                  <a:lumMod val="85000"/>
                </a:schemeClr>
              </a:solidFill>
              <a:latin typeface="Arial" pitchFamily="34" charset="0"/>
              <a:cs typeface="Arial" pitchFamily="34" charset="0"/>
            </a:endParaRPr>
          </a:p>
        </p:txBody>
      </p:sp>
      <p:sp>
        <p:nvSpPr>
          <p:cNvPr id="9"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defRPr/>
            </a:pPr>
            <a:r>
              <a:rPr lang="en-US" sz="900" b="0" dirty="0" smtClean="0">
                <a:solidFill>
                  <a:schemeClr val="tx1">
                    <a:lumMod val="85000"/>
                  </a:schemeClr>
                </a:solidFill>
                <a:latin typeface="Arial" pitchFamily="34" charset="0"/>
                <a:cs typeface="Arial" pitchFamily="34" charset="0"/>
              </a:rPr>
              <a:t>Unit 4D –</a:t>
            </a:r>
            <a:r>
              <a:rPr lang="en-US" sz="900" b="0" kern="1200" dirty="0" smtClean="0">
                <a:solidFill>
                  <a:schemeClr val="tx1">
                    <a:lumMod val="85000"/>
                  </a:schemeClr>
                </a:solidFill>
                <a:latin typeface="Arial" pitchFamily="34" charset="0"/>
                <a:ea typeface="+mn-ea"/>
                <a:cs typeface="Arial" pitchFamily="34" charset="0"/>
              </a:rPr>
              <a:t> Chain Saw Tasks and Techniques:  </a:t>
            </a:r>
            <a:r>
              <a:rPr lang="en-US" sz="900" dirty="0" smtClean="0">
                <a:solidFill>
                  <a:schemeClr val="tx1">
                    <a:lumMod val="85000"/>
                  </a:schemeClr>
                </a:solidFill>
                <a:latin typeface="Arial" pitchFamily="34" charset="0"/>
                <a:cs typeface="Arial" pitchFamily="34" charset="0"/>
              </a:rPr>
              <a:t>Felling </a:t>
            </a:r>
            <a:r>
              <a:rPr lang="en-US" sz="900" dirty="0">
                <a:solidFill>
                  <a:schemeClr val="tx1">
                    <a:lumMod val="85000"/>
                  </a:schemeClr>
                </a:solidFill>
                <a:latin typeface="Arial" pitchFamily="34" charset="0"/>
                <a:cs typeface="Arial" pitchFamily="34" charset="0"/>
              </a:rPr>
              <a:t>(Field Proficiency)</a:t>
            </a:r>
          </a:p>
          <a:p>
            <a:pPr algn="l">
              <a:defRPr/>
            </a:pPr>
            <a:endParaRPr lang="en-US" sz="900" b="0" kern="1200" dirty="0">
              <a:solidFill>
                <a:schemeClr val="tx1">
                  <a:lumMod val="85000"/>
                </a:schemeClr>
              </a:solidFill>
              <a:latin typeface="Arial" pitchFamily="34" charset="0"/>
              <a:ea typeface="+mn-ea"/>
              <a:cs typeface="Arial" pitchFamily="34" charset="0"/>
            </a:endParaRPr>
          </a:p>
        </p:txBody>
      </p:sp>
      <p:sp>
        <p:nvSpPr>
          <p:cNvPr id="10"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1"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776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776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776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776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77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advAuto="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4" descr="gold"/>
          <p:cNvPicPr>
            <a:picLocks noChangeAspect="1" noChangeArrowheads="1"/>
          </p:cNvPicPr>
          <p:nvPr/>
        </p:nvPicPr>
        <p:blipFill>
          <a:blip r:embed="rId3" cstate="print"/>
          <a:srcRect/>
          <a:stretch>
            <a:fillRect/>
          </a:stretch>
        </p:blipFill>
        <p:spPr bwMode="auto">
          <a:xfrm>
            <a:off x="-57150" y="0"/>
            <a:ext cx="9258300" cy="6858000"/>
          </a:xfrm>
          <a:prstGeom prst="rect">
            <a:avLst/>
          </a:prstGeom>
          <a:noFill/>
          <a:ln w="9525">
            <a:noFill/>
            <a:miter lim="800000"/>
            <a:headEnd/>
            <a:tailEnd/>
          </a:ln>
        </p:spPr>
      </p:pic>
      <p:sp>
        <p:nvSpPr>
          <p:cNvPr id="118786" name="Rectangle 2"/>
          <p:cNvSpPr>
            <a:spLocks noGrp="1" noChangeArrowheads="1"/>
          </p:cNvSpPr>
          <p:nvPr>
            <p:ph type="title"/>
          </p:nvPr>
        </p:nvSpPr>
        <p:spPr/>
        <p:txBody>
          <a:bodyPr>
            <a:normAutofit fontScale="90000"/>
          </a:bodyPr>
          <a:lstStyle/>
          <a:p>
            <a:r>
              <a:rPr lang="en-US" dirty="0" smtClean="0">
                <a:solidFill>
                  <a:schemeClr val="bg1"/>
                </a:solidFill>
              </a:rPr>
              <a:t>Required PPE</a:t>
            </a:r>
            <a:br>
              <a:rPr lang="en-US" dirty="0" smtClean="0">
                <a:solidFill>
                  <a:schemeClr val="bg1"/>
                </a:solidFill>
              </a:rPr>
            </a:br>
            <a:r>
              <a:rPr lang="en-US" dirty="0" smtClean="0">
                <a:solidFill>
                  <a:schemeClr val="bg1"/>
                </a:solidFill>
              </a:rPr>
              <a:t>for each instructor and student</a:t>
            </a:r>
          </a:p>
        </p:txBody>
      </p:sp>
      <p:sp>
        <p:nvSpPr>
          <p:cNvPr id="118787" name="Rectangle 3"/>
          <p:cNvSpPr>
            <a:spLocks noGrp="1" noChangeArrowheads="1"/>
          </p:cNvSpPr>
          <p:nvPr>
            <p:ph idx="1"/>
          </p:nvPr>
        </p:nvSpPr>
        <p:spPr>
          <a:xfrm>
            <a:off x="457200" y="1600200"/>
            <a:ext cx="8229600" cy="4953000"/>
          </a:xfrm>
        </p:spPr>
        <p:txBody>
          <a:bodyPr>
            <a:noAutofit/>
          </a:bodyPr>
          <a:lstStyle/>
          <a:p>
            <a:pPr marL="342900" lvl="2" indent="-342900">
              <a:spcAft>
                <a:spcPct val="20000"/>
              </a:spcAft>
            </a:pPr>
            <a:r>
              <a:rPr lang="en-US" dirty="0">
                <a:effectLst/>
              </a:rPr>
              <a:t>Pants (loose </a:t>
            </a:r>
            <a:r>
              <a:rPr lang="en-US" dirty="0" smtClean="0">
                <a:effectLst/>
              </a:rPr>
              <a:t>fitting and </a:t>
            </a:r>
            <a:r>
              <a:rPr lang="en-US" dirty="0">
                <a:effectLst/>
              </a:rPr>
              <a:t>long enough to cover boot tops). Do not cut (stag) fire </a:t>
            </a:r>
            <a:r>
              <a:rPr lang="en-US" dirty="0" smtClean="0">
                <a:effectLst/>
              </a:rPr>
              <a:t>pants to shorten them.</a:t>
            </a:r>
            <a:endParaRPr lang="en-US" dirty="0">
              <a:effectLst/>
            </a:endParaRPr>
          </a:p>
          <a:p>
            <a:pPr marL="342900" lvl="2" indent="-342900">
              <a:spcAft>
                <a:spcPct val="20000"/>
              </a:spcAft>
            </a:pPr>
            <a:r>
              <a:rPr lang="en-US" dirty="0">
                <a:effectLst/>
              </a:rPr>
              <a:t>Heavy-duty, 8-inch-high, laced, </a:t>
            </a:r>
            <a:r>
              <a:rPr lang="en-US" dirty="0" smtClean="0">
                <a:effectLst/>
              </a:rPr>
              <a:t>water-resistant </a:t>
            </a:r>
            <a:r>
              <a:rPr lang="en-US" dirty="0">
                <a:effectLst/>
              </a:rPr>
              <a:t>leather boots (cut-resistant, with ankle support and non-slip soles, appropriate for the weather conditions). </a:t>
            </a:r>
            <a:endParaRPr lang="en-US" dirty="0" smtClean="0">
              <a:effectLst/>
            </a:endParaRPr>
          </a:p>
          <a:p>
            <a:pPr marL="342900" lvl="2" indent="-342900">
              <a:spcAft>
                <a:spcPct val="20000"/>
              </a:spcAft>
            </a:pPr>
            <a:r>
              <a:rPr lang="en-US" dirty="0" smtClean="0">
                <a:effectLst/>
              </a:rPr>
              <a:t>Approved </a:t>
            </a:r>
            <a:r>
              <a:rPr lang="en-US" dirty="0">
                <a:effectLst/>
              </a:rPr>
              <a:t>chain saw chaps (chaps should overlap boot tops by at least 2 inches).</a:t>
            </a:r>
          </a:p>
          <a:p>
            <a:pPr marL="342900" lvl="2" indent="-342900">
              <a:spcAft>
                <a:spcPct val="20000"/>
              </a:spcAft>
            </a:pPr>
            <a:r>
              <a:rPr lang="en-US" dirty="0">
                <a:effectLst/>
              </a:rPr>
              <a:t>Appropriate first-aid kit.  Employees should carry their own surgical gloves.</a:t>
            </a:r>
          </a:p>
          <a:p>
            <a:pPr marL="342900" lvl="2" indent="-342900">
              <a:spcAft>
                <a:spcPct val="20000"/>
              </a:spcAft>
            </a:pPr>
            <a:r>
              <a:rPr lang="en-US" dirty="0">
                <a:effectLst/>
              </a:rPr>
              <a:t>R</a:t>
            </a:r>
            <a:r>
              <a:rPr lang="en-US" dirty="0" smtClean="0">
                <a:effectLst/>
              </a:rPr>
              <a:t>equire </a:t>
            </a:r>
            <a:r>
              <a:rPr lang="en-US" dirty="0">
                <a:effectLst/>
              </a:rPr>
              <a:t>students to wear standard </a:t>
            </a:r>
            <a:r>
              <a:rPr lang="en-US" dirty="0" err="1">
                <a:effectLst/>
              </a:rPr>
              <a:t>fireline</a:t>
            </a:r>
            <a:r>
              <a:rPr lang="en-US" dirty="0">
                <a:effectLst/>
              </a:rPr>
              <a:t> clothing and PPE.</a:t>
            </a:r>
          </a:p>
        </p:txBody>
      </p:sp>
      <p:sp>
        <p:nvSpPr>
          <p:cNvPr id="6" name="Freeform 5"/>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8" name="Rectangle 7"/>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7</a:t>
            </a:fld>
            <a:endParaRPr lang="en-US" sz="900" b="0" dirty="0">
              <a:solidFill>
                <a:schemeClr val="tx1">
                  <a:lumMod val="85000"/>
                </a:schemeClr>
              </a:solidFill>
              <a:latin typeface="Arial" pitchFamily="34" charset="0"/>
              <a:cs typeface="Arial" pitchFamily="34" charset="0"/>
            </a:endParaRPr>
          </a:p>
        </p:txBody>
      </p:sp>
      <p:sp>
        <p:nvSpPr>
          <p:cNvPr id="9"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defRPr/>
            </a:pPr>
            <a:r>
              <a:rPr lang="en-US" sz="900" b="0" dirty="0" smtClean="0">
                <a:solidFill>
                  <a:schemeClr val="tx1">
                    <a:lumMod val="85000"/>
                  </a:schemeClr>
                </a:solidFill>
                <a:latin typeface="Arial" pitchFamily="34" charset="0"/>
                <a:cs typeface="Arial" pitchFamily="34" charset="0"/>
              </a:rPr>
              <a:t>Unit 4D – Chain Saw Tasks and Techniques:  </a:t>
            </a:r>
            <a:r>
              <a:rPr lang="en-US" sz="900" dirty="0" smtClean="0">
                <a:solidFill>
                  <a:schemeClr val="tx1">
                    <a:lumMod val="85000"/>
                  </a:schemeClr>
                </a:solidFill>
                <a:latin typeface="Arial" pitchFamily="34" charset="0"/>
                <a:cs typeface="Arial" pitchFamily="34" charset="0"/>
              </a:rPr>
              <a:t>Felling </a:t>
            </a:r>
            <a:r>
              <a:rPr lang="en-US" sz="900" dirty="0">
                <a:solidFill>
                  <a:schemeClr val="tx1">
                    <a:lumMod val="85000"/>
                  </a:schemeClr>
                </a:solidFill>
                <a:latin typeface="Arial" pitchFamily="34" charset="0"/>
                <a:cs typeface="Arial" pitchFamily="34" charset="0"/>
              </a:rPr>
              <a:t>(Field Proficiency)</a:t>
            </a:r>
          </a:p>
          <a:p>
            <a:pPr algn="l">
              <a:defRPr/>
            </a:pPr>
            <a:endParaRPr lang="en-US" sz="900" b="0" kern="1200" dirty="0">
              <a:solidFill>
                <a:schemeClr val="tx1">
                  <a:lumMod val="85000"/>
                </a:schemeClr>
              </a:solidFill>
              <a:latin typeface="Arial" pitchFamily="34" charset="0"/>
              <a:ea typeface="+mn-ea"/>
              <a:cs typeface="Arial" pitchFamily="34" charset="0"/>
            </a:endParaRPr>
          </a:p>
        </p:txBody>
      </p:sp>
      <p:sp>
        <p:nvSpPr>
          <p:cNvPr id="10"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1"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878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87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878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87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4" descr="Tools"/>
          <p:cNvPicPr>
            <a:picLocks noChangeAspect="1" noChangeArrowheads="1"/>
          </p:cNvPicPr>
          <p:nvPr/>
        </p:nvPicPr>
        <p:blipFill>
          <a:blip r:embed="rId3" cstate="print"/>
          <a:srcRect/>
          <a:stretch>
            <a:fillRect/>
          </a:stretch>
        </p:blipFill>
        <p:spPr bwMode="auto">
          <a:xfrm>
            <a:off x="-57150" y="0"/>
            <a:ext cx="9258300" cy="6858000"/>
          </a:xfrm>
          <a:prstGeom prst="rect">
            <a:avLst/>
          </a:prstGeom>
          <a:noFill/>
          <a:ln w="9525">
            <a:noFill/>
            <a:miter lim="800000"/>
            <a:headEnd/>
            <a:tailEnd/>
          </a:ln>
        </p:spPr>
      </p:pic>
      <p:sp>
        <p:nvSpPr>
          <p:cNvPr id="116738" name="Rectangle 2"/>
          <p:cNvSpPr>
            <a:spLocks noGrp="1" noChangeArrowheads="1"/>
          </p:cNvSpPr>
          <p:nvPr>
            <p:ph type="title"/>
          </p:nvPr>
        </p:nvSpPr>
        <p:spPr/>
        <p:txBody>
          <a:bodyPr>
            <a:normAutofit fontScale="90000"/>
          </a:bodyPr>
          <a:lstStyle/>
          <a:p>
            <a:r>
              <a:rPr lang="en-US" dirty="0" smtClean="0">
                <a:solidFill>
                  <a:schemeClr val="bg1"/>
                </a:solidFill>
              </a:rPr>
              <a:t>Required Tools </a:t>
            </a:r>
            <a:br>
              <a:rPr lang="en-US" dirty="0" smtClean="0">
                <a:solidFill>
                  <a:schemeClr val="bg1"/>
                </a:solidFill>
              </a:rPr>
            </a:br>
            <a:r>
              <a:rPr lang="en-US" dirty="0" smtClean="0">
                <a:solidFill>
                  <a:schemeClr val="bg1"/>
                </a:solidFill>
              </a:rPr>
              <a:t>for each group</a:t>
            </a:r>
          </a:p>
        </p:txBody>
      </p:sp>
      <p:sp>
        <p:nvSpPr>
          <p:cNvPr id="116739" name="Rectangle 3"/>
          <p:cNvSpPr>
            <a:spLocks noGrp="1" noChangeArrowheads="1"/>
          </p:cNvSpPr>
          <p:nvPr>
            <p:ph idx="1"/>
          </p:nvPr>
        </p:nvSpPr>
        <p:spPr>
          <a:xfrm>
            <a:off x="381000" y="1676400"/>
            <a:ext cx="8839200" cy="4876800"/>
          </a:xfrm>
        </p:spPr>
        <p:txBody>
          <a:bodyPr>
            <a:normAutofit/>
          </a:bodyPr>
          <a:lstStyle/>
          <a:p>
            <a:pPr marL="347663" lvl="2" indent="-347663"/>
            <a:r>
              <a:rPr lang="en-US" dirty="0">
                <a:effectLst/>
              </a:rPr>
              <a:t>Single-bit axe with a 3- to 5‑pound head and sheath </a:t>
            </a:r>
            <a:r>
              <a:rPr lang="en-US" dirty="0" smtClean="0">
                <a:effectLst/>
              </a:rPr>
              <a:t/>
            </a:r>
            <a:br>
              <a:rPr lang="en-US" dirty="0" smtClean="0">
                <a:effectLst/>
              </a:rPr>
            </a:br>
            <a:r>
              <a:rPr lang="en-US" dirty="0" smtClean="0">
                <a:effectLst/>
              </a:rPr>
              <a:t>(</a:t>
            </a:r>
            <a:r>
              <a:rPr lang="en-US" dirty="0">
                <a:effectLst/>
              </a:rPr>
              <a:t>straight handle is recommended).</a:t>
            </a:r>
          </a:p>
          <a:p>
            <a:pPr marL="347663" lvl="2" indent="-347663"/>
            <a:r>
              <a:rPr lang="en-US" dirty="0" smtClean="0">
                <a:effectLst/>
              </a:rPr>
              <a:t>Plastic </a:t>
            </a:r>
            <a:r>
              <a:rPr lang="en-US" dirty="0">
                <a:effectLst/>
              </a:rPr>
              <a:t>wedges (appropriate length to match the tree diameters).</a:t>
            </a:r>
          </a:p>
          <a:p>
            <a:pPr marL="347663" lvl="2" indent="-347663"/>
            <a:r>
              <a:rPr lang="en-US" dirty="0">
                <a:effectLst/>
              </a:rPr>
              <a:t>Approved gas and oil containers.</a:t>
            </a:r>
          </a:p>
          <a:p>
            <a:pPr marL="347663" lvl="2" indent="-347663"/>
            <a:r>
              <a:rPr lang="en-US" dirty="0">
                <a:effectLst/>
              </a:rPr>
              <a:t>Approved belt fire extinguisher (if required).</a:t>
            </a:r>
          </a:p>
          <a:p>
            <a:pPr marL="347663" lvl="2" indent="-347663"/>
            <a:r>
              <a:rPr lang="en-US" dirty="0">
                <a:effectLst/>
              </a:rPr>
              <a:t>Whistle or other signaling device.</a:t>
            </a:r>
          </a:p>
          <a:p>
            <a:pPr marL="347663" lvl="2" indent="-347663"/>
            <a:r>
              <a:rPr lang="en-US" dirty="0">
                <a:effectLst/>
              </a:rPr>
              <a:t>Appropriate tool kit with spare parts.</a:t>
            </a:r>
          </a:p>
        </p:txBody>
      </p:sp>
      <p:sp>
        <p:nvSpPr>
          <p:cNvPr id="6" name="Freeform 5"/>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8" name="Rectangle 7"/>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8</a:t>
            </a:fld>
            <a:endParaRPr lang="en-US" sz="900" b="0" dirty="0">
              <a:solidFill>
                <a:schemeClr val="tx1">
                  <a:lumMod val="85000"/>
                </a:schemeClr>
              </a:solidFill>
              <a:latin typeface="Arial" pitchFamily="34" charset="0"/>
              <a:cs typeface="Arial" pitchFamily="34" charset="0"/>
            </a:endParaRPr>
          </a:p>
        </p:txBody>
      </p:sp>
      <p:sp>
        <p:nvSpPr>
          <p:cNvPr id="9"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defRPr/>
            </a:pPr>
            <a:r>
              <a:rPr lang="en-US" sz="900" b="0" dirty="0" smtClean="0">
                <a:solidFill>
                  <a:schemeClr val="tx1">
                    <a:lumMod val="85000"/>
                  </a:schemeClr>
                </a:solidFill>
                <a:latin typeface="Arial" pitchFamily="34" charset="0"/>
                <a:cs typeface="Arial" pitchFamily="34" charset="0"/>
              </a:rPr>
              <a:t>Unit 4D – Chain Saw Tasks and Techniques:  </a:t>
            </a:r>
            <a:r>
              <a:rPr lang="en-US" sz="900" dirty="0" smtClean="0">
                <a:solidFill>
                  <a:schemeClr val="tx1">
                    <a:lumMod val="85000"/>
                  </a:schemeClr>
                </a:solidFill>
                <a:latin typeface="Arial" pitchFamily="34" charset="0"/>
                <a:cs typeface="Arial" pitchFamily="34" charset="0"/>
              </a:rPr>
              <a:t>Felling </a:t>
            </a:r>
            <a:r>
              <a:rPr lang="en-US" sz="900" dirty="0">
                <a:solidFill>
                  <a:schemeClr val="tx1">
                    <a:lumMod val="85000"/>
                  </a:schemeClr>
                </a:solidFill>
                <a:latin typeface="Arial" pitchFamily="34" charset="0"/>
                <a:cs typeface="Arial" pitchFamily="34" charset="0"/>
              </a:rPr>
              <a:t>(Field Proficiency)</a:t>
            </a:r>
          </a:p>
          <a:p>
            <a:pPr algn="l">
              <a:defRPr/>
            </a:pPr>
            <a:endParaRPr lang="en-US" sz="900" b="0" kern="1200" dirty="0">
              <a:solidFill>
                <a:schemeClr val="tx1">
                  <a:lumMod val="85000"/>
                </a:schemeClr>
              </a:solidFill>
              <a:latin typeface="Arial" pitchFamily="34" charset="0"/>
              <a:ea typeface="+mn-ea"/>
              <a:cs typeface="Arial" pitchFamily="34" charset="0"/>
            </a:endParaRPr>
          </a:p>
        </p:txBody>
      </p:sp>
      <p:sp>
        <p:nvSpPr>
          <p:cNvPr id="10"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1"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673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673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673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673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673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6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advAuto="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4" descr="Tools"/>
          <p:cNvPicPr>
            <a:picLocks noChangeAspect="1" noChangeArrowheads="1"/>
          </p:cNvPicPr>
          <p:nvPr/>
        </p:nvPicPr>
        <p:blipFill>
          <a:blip r:embed="rId3" cstate="print"/>
          <a:srcRect/>
          <a:stretch>
            <a:fillRect/>
          </a:stretch>
        </p:blipFill>
        <p:spPr bwMode="auto">
          <a:xfrm>
            <a:off x="-57150" y="0"/>
            <a:ext cx="9258300" cy="6858000"/>
          </a:xfrm>
          <a:prstGeom prst="rect">
            <a:avLst/>
          </a:prstGeom>
          <a:noFill/>
          <a:ln w="9525">
            <a:noFill/>
            <a:miter lim="800000"/>
            <a:headEnd/>
            <a:tailEnd/>
          </a:ln>
        </p:spPr>
      </p:pic>
      <p:sp>
        <p:nvSpPr>
          <p:cNvPr id="116738" name="Rectangle 2"/>
          <p:cNvSpPr>
            <a:spLocks noGrp="1" noChangeArrowheads="1"/>
          </p:cNvSpPr>
          <p:nvPr>
            <p:ph type="title"/>
          </p:nvPr>
        </p:nvSpPr>
        <p:spPr/>
        <p:txBody>
          <a:bodyPr>
            <a:normAutofit fontScale="90000"/>
          </a:bodyPr>
          <a:lstStyle/>
          <a:p>
            <a:r>
              <a:rPr lang="en-US" dirty="0" smtClean="0">
                <a:solidFill>
                  <a:schemeClr val="bg1"/>
                </a:solidFill>
              </a:rPr>
              <a:t>Required Tools </a:t>
            </a:r>
            <a:br>
              <a:rPr lang="en-US" dirty="0" smtClean="0">
                <a:solidFill>
                  <a:schemeClr val="bg1"/>
                </a:solidFill>
              </a:rPr>
            </a:br>
            <a:r>
              <a:rPr lang="en-US" dirty="0" smtClean="0">
                <a:solidFill>
                  <a:schemeClr val="bg1"/>
                </a:solidFill>
              </a:rPr>
              <a:t>for each group</a:t>
            </a:r>
          </a:p>
        </p:txBody>
      </p:sp>
      <p:sp>
        <p:nvSpPr>
          <p:cNvPr id="116739" name="Rectangle 3"/>
          <p:cNvSpPr>
            <a:spLocks noGrp="1" noChangeArrowheads="1"/>
          </p:cNvSpPr>
          <p:nvPr>
            <p:ph idx="1"/>
          </p:nvPr>
        </p:nvSpPr>
        <p:spPr>
          <a:xfrm>
            <a:off x="457200" y="1600200"/>
            <a:ext cx="8763000" cy="4953000"/>
          </a:xfrm>
        </p:spPr>
        <p:txBody>
          <a:bodyPr>
            <a:normAutofit/>
          </a:bodyPr>
          <a:lstStyle/>
          <a:p>
            <a:pPr marL="347663" lvl="2" indent="-347663"/>
            <a:r>
              <a:rPr lang="en-US" dirty="0">
                <a:effectLst/>
              </a:rPr>
              <a:t>Tool belt.</a:t>
            </a:r>
          </a:p>
          <a:p>
            <a:pPr marL="347663" lvl="2" indent="-347663"/>
            <a:r>
              <a:rPr lang="en-US" dirty="0">
                <a:effectLst/>
              </a:rPr>
              <a:t>Wedge pouch.</a:t>
            </a:r>
          </a:p>
          <a:p>
            <a:pPr marL="347663" lvl="2" indent="-347663"/>
            <a:r>
              <a:rPr lang="en-US" dirty="0">
                <a:effectLst/>
              </a:rPr>
              <a:t>Chain saw in proper working order.</a:t>
            </a:r>
          </a:p>
          <a:p>
            <a:pPr marL="347663" lvl="2" indent="-347663"/>
            <a:r>
              <a:rPr lang="en-US" dirty="0">
                <a:effectLst/>
              </a:rPr>
              <a:t>Appropriate communication device (radio or cell phone).</a:t>
            </a:r>
          </a:p>
          <a:p>
            <a:pPr marL="347663" lvl="2" indent="-347663"/>
            <a:r>
              <a:rPr lang="en-US" dirty="0">
                <a:effectLst/>
              </a:rPr>
              <a:t>Extra saw chain (correctly filed and maintained).</a:t>
            </a:r>
          </a:p>
          <a:p>
            <a:pPr marL="347663" lvl="2" indent="-347663"/>
            <a:r>
              <a:rPr lang="en-US" dirty="0">
                <a:effectLst/>
              </a:rPr>
              <a:t>For the field exercise, students must have a copy </a:t>
            </a:r>
            <a:r>
              <a:rPr lang="en-US" dirty="0" smtClean="0">
                <a:effectLst/>
              </a:rPr>
              <a:t/>
            </a:r>
            <a:br>
              <a:rPr lang="en-US" dirty="0" smtClean="0">
                <a:effectLst/>
              </a:rPr>
            </a:br>
            <a:r>
              <a:rPr lang="en-US" dirty="0" smtClean="0">
                <a:effectLst/>
              </a:rPr>
              <a:t>of </a:t>
            </a:r>
            <a:r>
              <a:rPr lang="en-US" dirty="0">
                <a:effectLst/>
              </a:rPr>
              <a:t>the course JHA listing all emergency evacuation </a:t>
            </a:r>
            <a:r>
              <a:rPr lang="en-US" dirty="0" smtClean="0">
                <a:effectLst/>
              </a:rPr>
              <a:t/>
            </a:r>
            <a:br>
              <a:rPr lang="en-US" dirty="0" smtClean="0">
                <a:effectLst/>
              </a:rPr>
            </a:br>
            <a:r>
              <a:rPr lang="en-US" dirty="0" smtClean="0">
                <a:effectLst/>
              </a:rPr>
              <a:t>and </a:t>
            </a:r>
            <a:r>
              <a:rPr lang="en-US" dirty="0">
                <a:effectLst/>
              </a:rPr>
              <a:t>communication procedures.</a:t>
            </a:r>
          </a:p>
          <a:p>
            <a:endParaRPr lang="en-US" dirty="0" smtClean="0"/>
          </a:p>
        </p:txBody>
      </p:sp>
      <p:sp>
        <p:nvSpPr>
          <p:cNvPr id="6" name="Freeform 5"/>
          <p:cNvSpPr/>
          <p:nvPr/>
        </p:nvSpPr>
        <p:spPr>
          <a:xfrm>
            <a:off x="-36000" y="-43200"/>
            <a:ext cx="9216000" cy="403200"/>
          </a:xfrm>
          <a:custGeom>
            <a:avLst/>
            <a:gdLst>
              <a:gd name="connsiteX0" fmla="*/ 7200 w 9216000"/>
              <a:gd name="connsiteY0" fmla="*/ 7200 h 403200"/>
              <a:gd name="connsiteX1" fmla="*/ 9216000 w 9216000"/>
              <a:gd name="connsiteY1" fmla="*/ 0 h 403200"/>
              <a:gd name="connsiteX2" fmla="*/ 9216000 w 9216000"/>
              <a:gd name="connsiteY2" fmla="*/ 403200 h 403200"/>
              <a:gd name="connsiteX3" fmla="*/ 8546400 w 9216000"/>
              <a:gd name="connsiteY3" fmla="*/ 403200 h 403200"/>
              <a:gd name="connsiteX4" fmla="*/ 8380800 w 9216000"/>
              <a:gd name="connsiteY4" fmla="*/ 266400 h 403200"/>
              <a:gd name="connsiteX5" fmla="*/ 734400 w 9216000"/>
              <a:gd name="connsiteY5" fmla="*/ 259200 h 403200"/>
              <a:gd name="connsiteX6" fmla="*/ 691200 w 9216000"/>
              <a:gd name="connsiteY6" fmla="*/ 295200 h 403200"/>
              <a:gd name="connsiteX7" fmla="*/ 0 w 9216000"/>
              <a:gd name="connsiteY7" fmla="*/ 295200 h 403200"/>
              <a:gd name="connsiteX8" fmla="*/ 7200 w 9216000"/>
              <a:gd name="connsiteY8" fmla="*/ 7200 h 4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6000" h="403200">
                <a:moveTo>
                  <a:pt x="7200" y="7200"/>
                </a:moveTo>
                <a:lnTo>
                  <a:pt x="9216000" y="0"/>
                </a:lnTo>
                <a:lnTo>
                  <a:pt x="9216000" y="403200"/>
                </a:lnTo>
                <a:lnTo>
                  <a:pt x="8546400" y="403200"/>
                </a:lnTo>
                <a:lnTo>
                  <a:pt x="8380800" y="266400"/>
                </a:lnTo>
                <a:lnTo>
                  <a:pt x="734400" y="259200"/>
                </a:lnTo>
                <a:lnTo>
                  <a:pt x="691200" y="295200"/>
                </a:lnTo>
                <a:lnTo>
                  <a:pt x="0" y="295200"/>
                </a:lnTo>
                <a:lnTo>
                  <a:pt x="7200" y="72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3200" y="6595200"/>
            <a:ext cx="9223200" cy="316800"/>
          </a:xfrm>
          <a:custGeom>
            <a:avLst/>
            <a:gdLst>
              <a:gd name="connsiteX0" fmla="*/ 9223200 w 9223200"/>
              <a:gd name="connsiteY0" fmla="*/ 57600 h 316800"/>
              <a:gd name="connsiteX1" fmla="*/ 7538400 w 9223200"/>
              <a:gd name="connsiteY1" fmla="*/ 57600 h 316800"/>
              <a:gd name="connsiteX2" fmla="*/ 7488000 w 9223200"/>
              <a:gd name="connsiteY2" fmla="*/ 115200 h 316800"/>
              <a:gd name="connsiteX3" fmla="*/ 5090400 w 9223200"/>
              <a:gd name="connsiteY3" fmla="*/ 115200 h 316800"/>
              <a:gd name="connsiteX4" fmla="*/ 4982400 w 9223200"/>
              <a:gd name="connsiteY4" fmla="*/ 0 h 316800"/>
              <a:gd name="connsiteX5" fmla="*/ 0 w 9223200"/>
              <a:gd name="connsiteY5" fmla="*/ 0 h 316800"/>
              <a:gd name="connsiteX6" fmla="*/ 0 w 9223200"/>
              <a:gd name="connsiteY6" fmla="*/ 309600 h 316800"/>
              <a:gd name="connsiteX7" fmla="*/ 9216000 w 9223200"/>
              <a:gd name="connsiteY7" fmla="*/ 316800 h 316800"/>
              <a:gd name="connsiteX8" fmla="*/ 9223200 w 9223200"/>
              <a:gd name="connsiteY8" fmla="*/ 576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23200" h="316800">
                <a:moveTo>
                  <a:pt x="9223200" y="57600"/>
                </a:moveTo>
                <a:lnTo>
                  <a:pt x="7538400" y="57600"/>
                </a:lnTo>
                <a:lnTo>
                  <a:pt x="7488000" y="115200"/>
                </a:lnTo>
                <a:lnTo>
                  <a:pt x="5090400" y="115200"/>
                </a:lnTo>
                <a:lnTo>
                  <a:pt x="4982400" y="0"/>
                </a:lnTo>
                <a:lnTo>
                  <a:pt x="0" y="0"/>
                </a:lnTo>
                <a:lnTo>
                  <a:pt x="0" y="309600"/>
                </a:lnTo>
                <a:lnTo>
                  <a:pt x="9216000" y="316800"/>
                </a:lnTo>
                <a:lnTo>
                  <a:pt x="9223200" y="57600"/>
                </a:lnTo>
                <a:close/>
              </a:path>
            </a:pathLst>
          </a:custGeom>
          <a:solidFill>
            <a:schemeClr val="bg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sz="2400" kern="1200">
              <a:solidFill>
                <a:schemeClr val="lt1"/>
              </a:solidFill>
              <a:latin typeface="+mn-lt"/>
              <a:ea typeface="+mn-ea"/>
              <a:cs typeface="+mn-cs"/>
            </a:endParaRPr>
          </a:p>
        </p:txBody>
      </p:sp>
      <p:sp>
        <p:nvSpPr>
          <p:cNvPr id="8" name="Rectangle 7"/>
          <p:cNvSpPr>
            <a:spLocks noChangeArrowheads="1"/>
          </p:cNvSpPr>
          <p:nvPr/>
        </p:nvSpPr>
        <p:spPr bwMode="auto">
          <a:xfrm>
            <a:off x="8077200" y="6640800"/>
            <a:ext cx="1117200" cy="304800"/>
          </a:xfrm>
          <a:prstGeom prst="rect">
            <a:avLst/>
          </a:prstGeom>
          <a:noFill/>
          <a:ln w="9525">
            <a:noFill/>
            <a:miter lim="800000"/>
            <a:headEnd/>
            <a:tailEnd/>
          </a:ln>
          <a:effectLst/>
        </p:spPr>
        <p:txBody>
          <a:bodyPr/>
          <a:lstStyle/>
          <a:p>
            <a:pPr algn="r">
              <a:defRPr/>
            </a:pPr>
            <a:r>
              <a:rPr lang="en-US" sz="900" b="0" dirty="0" smtClean="0">
                <a:solidFill>
                  <a:schemeClr val="tx1">
                    <a:lumMod val="85000"/>
                  </a:schemeClr>
                </a:solidFill>
                <a:latin typeface="Arial" pitchFamily="34" charset="0"/>
                <a:cs typeface="Arial" pitchFamily="34" charset="0"/>
              </a:rPr>
              <a:t>Slide 4D-</a:t>
            </a:r>
            <a:fld id="{302E4A08-687E-4FEB-9B87-F83A52ABA108}" type="slidenum">
              <a:rPr lang="en-US" sz="900" b="0" smtClean="0">
                <a:solidFill>
                  <a:schemeClr val="tx1">
                    <a:lumMod val="85000"/>
                  </a:schemeClr>
                </a:solidFill>
                <a:latin typeface="Arial" pitchFamily="34" charset="0"/>
                <a:cs typeface="Arial" pitchFamily="34" charset="0"/>
              </a:rPr>
              <a:pPr algn="r">
                <a:defRPr/>
              </a:pPr>
              <a:t>9</a:t>
            </a:fld>
            <a:endParaRPr lang="en-US" sz="900" b="0" dirty="0">
              <a:solidFill>
                <a:schemeClr val="tx1">
                  <a:lumMod val="85000"/>
                </a:schemeClr>
              </a:solidFill>
              <a:latin typeface="Arial" pitchFamily="34" charset="0"/>
              <a:cs typeface="Arial" pitchFamily="34" charset="0"/>
            </a:endParaRPr>
          </a:p>
        </p:txBody>
      </p:sp>
      <p:sp>
        <p:nvSpPr>
          <p:cNvPr id="9" name="Rectangle 7"/>
          <p:cNvSpPr>
            <a:spLocks noChangeArrowheads="1"/>
          </p:cNvSpPr>
          <p:nvPr/>
        </p:nvSpPr>
        <p:spPr bwMode="auto">
          <a:xfrm>
            <a:off x="76200" y="6640800"/>
            <a:ext cx="4800600" cy="304800"/>
          </a:xfrm>
          <a:prstGeom prst="rect">
            <a:avLst/>
          </a:prstGeom>
          <a:noFill/>
          <a:ln w="9525">
            <a:noFill/>
            <a:miter lim="800000"/>
            <a:headEnd/>
            <a:tailEnd/>
          </a:ln>
          <a:effectLst/>
        </p:spPr>
        <p:txBody>
          <a:bodyPr/>
          <a:lstStyle/>
          <a:p>
            <a:pPr>
              <a:defRPr/>
            </a:pPr>
            <a:r>
              <a:rPr lang="en-US" sz="900" b="0" dirty="0" smtClean="0">
                <a:solidFill>
                  <a:schemeClr val="tx1">
                    <a:lumMod val="85000"/>
                  </a:schemeClr>
                </a:solidFill>
                <a:latin typeface="Arial" pitchFamily="34" charset="0"/>
                <a:cs typeface="Arial" pitchFamily="34" charset="0"/>
              </a:rPr>
              <a:t>Unit 4D – Chain Saw Tasks and Techniques:  </a:t>
            </a:r>
            <a:r>
              <a:rPr lang="en-US" sz="900" dirty="0" smtClean="0">
                <a:solidFill>
                  <a:schemeClr val="tx1">
                    <a:lumMod val="85000"/>
                  </a:schemeClr>
                </a:solidFill>
                <a:latin typeface="Arial" pitchFamily="34" charset="0"/>
                <a:cs typeface="Arial" pitchFamily="34" charset="0"/>
              </a:rPr>
              <a:t>Felling </a:t>
            </a:r>
            <a:r>
              <a:rPr lang="en-US" sz="900" dirty="0">
                <a:solidFill>
                  <a:schemeClr val="tx1">
                    <a:lumMod val="85000"/>
                  </a:schemeClr>
                </a:solidFill>
                <a:latin typeface="Arial" pitchFamily="34" charset="0"/>
                <a:cs typeface="Arial" pitchFamily="34" charset="0"/>
              </a:rPr>
              <a:t>(Field Proficiency)</a:t>
            </a:r>
          </a:p>
          <a:p>
            <a:pPr algn="l">
              <a:defRPr/>
            </a:pPr>
            <a:endParaRPr lang="en-US" sz="900" b="0" kern="1200" dirty="0">
              <a:solidFill>
                <a:schemeClr val="tx1">
                  <a:lumMod val="85000"/>
                </a:schemeClr>
              </a:solidFill>
              <a:latin typeface="Arial" pitchFamily="34" charset="0"/>
              <a:ea typeface="+mn-ea"/>
              <a:cs typeface="Arial" pitchFamily="34" charset="0"/>
            </a:endParaRPr>
          </a:p>
        </p:txBody>
      </p:sp>
      <p:sp>
        <p:nvSpPr>
          <p:cNvPr id="10" name="Rectangle 7"/>
          <p:cNvSpPr>
            <a:spLocks noChangeArrowheads="1"/>
          </p:cNvSpPr>
          <p:nvPr/>
        </p:nvSpPr>
        <p:spPr bwMode="auto">
          <a:xfrm>
            <a:off x="8418000" y="54600"/>
            <a:ext cx="762000" cy="304800"/>
          </a:xfrm>
          <a:prstGeom prst="rect">
            <a:avLst/>
          </a:prstGeom>
          <a:noFill/>
          <a:ln w="9525">
            <a:noFill/>
            <a:miter lim="800000"/>
            <a:headEnd/>
            <a:tailEnd/>
          </a:ln>
          <a:effectLst/>
        </p:spPr>
        <p:txBody>
          <a:bodyPr/>
          <a:lstStyle/>
          <a:p>
            <a:pPr algn="r">
              <a:defRPr/>
            </a:pPr>
            <a:r>
              <a:rPr lang="en-US" sz="1600" b="1" dirty="0" smtClean="0">
                <a:solidFill>
                  <a:schemeClr val="tx1">
                    <a:lumMod val="85000"/>
                  </a:schemeClr>
                </a:solidFill>
                <a:latin typeface="Arial" pitchFamily="34" charset="0"/>
                <a:cs typeface="Arial" pitchFamily="34" charset="0"/>
              </a:rPr>
              <a:t>S-212</a:t>
            </a:r>
            <a:endParaRPr lang="en-US" sz="1600" b="1" dirty="0">
              <a:solidFill>
                <a:schemeClr val="tx1">
                  <a:lumMod val="85000"/>
                </a:schemeClr>
              </a:solidFill>
              <a:latin typeface="Arial" pitchFamily="34" charset="0"/>
              <a:cs typeface="Arial" pitchFamily="34" charset="0"/>
            </a:endParaRPr>
          </a:p>
        </p:txBody>
      </p:sp>
      <p:sp>
        <p:nvSpPr>
          <p:cNvPr id="11" name="Rectangle 7"/>
          <p:cNvSpPr>
            <a:spLocks noChangeArrowheads="1"/>
          </p:cNvSpPr>
          <p:nvPr/>
        </p:nvSpPr>
        <p:spPr bwMode="auto">
          <a:xfrm>
            <a:off x="685800" y="0"/>
            <a:ext cx="7772400" cy="228600"/>
          </a:xfrm>
          <a:prstGeom prst="rect">
            <a:avLst/>
          </a:prstGeom>
          <a:noFill/>
          <a:ln w="9525">
            <a:noFill/>
            <a:miter lim="800000"/>
            <a:headEnd/>
            <a:tailEnd/>
          </a:ln>
          <a:effectLst/>
        </p:spPr>
        <p:txBody>
          <a:bodyPr/>
          <a:lstStyle/>
          <a:p>
            <a:pPr algn="ctr">
              <a:defRPr/>
            </a:pPr>
            <a:r>
              <a:rPr lang="en-US" sz="900" b="1" dirty="0" smtClean="0">
                <a:solidFill>
                  <a:schemeClr val="tx1">
                    <a:lumMod val="85000"/>
                  </a:schemeClr>
                </a:solidFill>
                <a:latin typeface="Arial" pitchFamily="34" charset="0"/>
                <a:cs typeface="Arial" pitchFamily="34" charset="0"/>
              </a:rPr>
              <a:t>W I L D L A N D    F I R E    C H A I N    S A W S</a:t>
            </a:r>
            <a:endParaRPr lang="en-US" sz="900" b="1" dirty="0">
              <a:solidFill>
                <a:schemeClr val="tx1">
                  <a:lumMod val="85000"/>
                </a:schemeClr>
              </a:solidFill>
              <a:latin typeface="Arial" pitchFamily="34" charset="0"/>
              <a:cs typeface="Arial" pitchFamily="34" charset="0"/>
            </a:endParaRPr>
          </a:p>
        </p:txBody>
      </p:sp>
    </p:spTree>
    <p:extLst>
      <p:ext uri="{BB962C8B-B14F-4D97-AF65-F5344CB8AC3E}">
        <p14:creationId xmlns:p14="http://schemas.microsoft.com/office/powerpoint/2010/main" val="2688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673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673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673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673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673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67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advAuto="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589&quot;&gt;&lt;/object&gt;&lt;object type=&quot;2&quot; unique_id=&quot;10590&quot;&gt;&lt;object type=&quot;3&quot; unique_id=&quot;10591&quot;&gt;&lt;property id=&quot;20148&quot; value=&quot;5&quot;/&gt;&lt;property id=&quot;20300&quot; value=&quot;Slide 1 - &amp;quot;Unit 4D &amp;quot;&quot;/&gt;&lt;property id=&quot;20307&quot; value=&quot;258&quot;/&gt;&lt;/object&gt;&lt;object type=&quot;3&quot; unique_id=&quot;10592&quot;&gt;&lt;property id=&quot;20148&quot; value=&quot;5&quot;/&gt;&lt;property id=&quot;20300&quot; value=&quot;Slide 3 - &amp;quot;Instructor Responsibilities&amp;quot;&quot;/&gt;&lt;property id=&quot;20307&quot; value=&quot;266&quot;/&gt;&lt;/object&gt;&lt;object type=&quot;3&quot; unique_id=&quot;10593&quot;&gt;&lt;property id=&quot;20148&quot; value=&quot;5&quot;/&gt;&lt;property id=&quot;20300&quot; value=&quot;Slide 4 - &amp;quot;Student Responsibilities&amp;quot;&quot;/&gt;&lt;property id=&quot;20307&quot; value=&quot;267&quot;/&gt;&lt;/object&gt;&lt;object type=&quot;3&quot; unique_id=&quot;10594&quot;&gt;&lt;property id=&quot;20148&quot; value=&quot;5&quot;/&gt;&lt;property id=&quot;20300&quot; value=&quot;Slide 5 - &amp;quot;Student Responsibilities&amp;quot;&quot;/&gt;&lt;property id=&quot;20307&quot; value=&quot;268&quot;/&gt;&lt;/object&gt;&lt;object type=&quot;3&quot; unique_id=&quot;10595&quot;&gt;&lt;property id=&quot;20148&quot; value=&quot;5&quot;/&gt;&lt;property id=&quot;20300&quot; value=&quot;Slide 6 - &amp;quot;Required Tools for each group&amp;quot;&quot;/&gt;&lt;property id=&quot;20307&quot; value=&quot;262&quot;/&gt;&lt;/object&gt;&lt;object type=&quot;3&quot; unique_id=&quot;10596&quot;&gt;&lt;property id=&quot;20148&quot; value=&quot;5&quot;/&gt;&lt;property id=&quot;20300&quot; value=&quot;Slide 7 - &amp;quot;Required Tools for each group&amp;quot;&quot;/&gt;&lt;property id=&quot;20307&quot; value=&quot;277&quot;/&gt;&lt;/object&gt;&lt;object type=&quot;3&quot; unique_id=&quot;10597&quot;&gt;&lt;property id=&quot;20148&quot; value=&quot;5&quot;/&gt;&lt;property id=&quot;20300&quot; value=&quot;Slide 8 - &amp;quot;Required PPE&amp;#x0D;&amp;#x0A;for each instructor and student&amp;quot;&quot;/&gt;&lt;property id=&quot;20307&quot; value=&quot;264&quot;/&gt;&lt;/object&gt;&lt;object type=&quot;3&quot; unique_id=&quot;10598&quot;&gt;&lt;property id=&quot;20148&quot; value=&quot;5&quot;/&gt;&lt;property id=&quot;20300&quot; value=&quot;Slide 9 - &amp;quot;Required PPE&amp;#x0D;&amp;#x0A;for each instructor and student&amp;quot;&quot;/&gt;&lt;property id=&quot;20307&quot; value=&quot;265&quot;/&gt;&lt;/object&gt;&lt;object type=&quot;3&quot; unique_id=&quot;10599&quot;&gt;&lt;property id=&quot;20148&quot; value=&quot;5&quot;/&gt;&lt;property id=&quot;20300&quot; value=&quot;Slide 10 - &amp;quot;Practice Stumps&amp;quot;&quot;/&gt;&lt;property id=&quot;20307&quot; value=&quot;272&quot;/&gt;&lt;/object&gt;&lt;object type=&quot;3&quot; unique_id=&quot;10600&quot;&gt;&lt;property id=&quot;20148&quot; value=&quot;5&quot;/&gt;&lt;property id=&quot;20300&quot; value=&quot;Slide 11 - &amp;quot;Practice Stumps Video&amp;quot;&quot;/&gt;&lt;property id=&quot;20307&quot; value=&quot;276&quot;/&gt;&lt;/object&gt;&lt;object type=&quot;3&quot; unique_id=&quot;10601&quot;&gt;&lt;property id=&quot;20148&quot; value=&quot;5&quot;/&gt;&lt;property id=&quot;20300&quot; value=&quot;Slide 12&quot;/&gt;&lt;property id=&quot;20307&quot; value=&quot;259&quot;/&gt;&lt;/object&gt;&lt;object type=&quot;3&quot; unique_id=&quot;10602&quot;&gt;&lt;property id=&quot;20148&quot; value=&quot;5&quot;/&gt;&lt;property id=&quot;20300&quot; value=&quot;Slide 13 - &amp;quot;Skill Demonstrations:&amp;#x0D;&amp;#x0A;Felling&amp;quot;&quot;/&gt;&lt;property id=&quot;20307&quot; value=&quot;269&quot;/&gt;&lt;/object&gt;&lt;object type=&quot;3&quot; unique_id=&quot;10603&quot;&gt;&lt;property id=&quot;20148&quot; value=&quot;5&quot;/&gt;&lt;property id=&quot;20300&quot; value=&quot;Slide 14 - &amp;quot;Field Evaluation Form&amp;quot;&quot;/&gt;&lt;property id=&quot;20307&quot; value=&quot;271&quot;/&gt;&lt;/object&gt;&lt;object type=&quot;3&quot; unique_id=&quot;10604&quot;&gt;&lt;property id=&quot;20148&quot; value=&quot;5&quot;/&gt;&lt;property id=&quot;20300&quot; value=&quot;Slide 15 - &amp;quot;Review Unit 4D Objective&amp;quot;&quot;/&gt;&lt;property id=&quot;20307&quot; value=&quot;273&quot;/&gt;&lt;/object&gt;&lt;object type=&quot;3&quot; unique_id=&quot;10605&quot;&gt;&lt;property id=&quot;20148&quot; value=&quot;5&quot;/&gt;&lt;property id=&quot;20300&quot; value=&quot;Slide 16 - &amp;quot;Review Course Objectives&amp;#x0D;&amp;#x0A;At the completion of the S-212 Wildland Fire Chain Saw course, &amp;#x0D;&amp;#x0A;the student will be able &quot;/&gt;&lt;property id=&quot;20307&quot; value=&quot;274&quot;/&gt;&lt;/object&gt;&lt;object type=&quot;3&quot; unique_id=&quot;10606&quot;&gt;&lt;property id=&quot;20148&quot; value=&quot;5&quot;/&gt;&lt;property id=&quot;20300&quot; value=&quot;Slide 17 - &amp;quot;Review Course Objectives&amp;quot;&quot;/&gt;&lt;property id=&quot;20307&quot; value=&quot;275&quot;/&gt;&lt;/object&gt;&lt;object type=&quot;3&quot; unique_id=&quot;10625&quot;&gt;&lt;property id=&quot;20148&quot; value=&quot;5&quot;/&gt;&lt;property id=&quot;20300&quot; value=&quot;Slide 2 - &amp;quot;Unit 4D Objective&amp;quot;&quot;/&gt;&lt;property id=&quot;20307&quot; value=&quot;278&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9">
      <a:dk1>
        <a:srgbClr val="1F497D"/>
      </a:dk1>
      <a:lt1>
        <a:sysClr val="window" lastClr="FFFFFF"/>
      </a:lt1>
      <a:dk2>
        <a:srgbClr val="000000"/>
      </a:dk2>
      <a:lt2>
        <a:srgbClr val="1F497D"/>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320</TotalTime>
  <Words>655</Words>
  <Application>Microsoft Office PowerPoint</Application>
  <PresentationFormat>On-screen Show (4:3)</PresentationFormat>
  <Paragraphs>103</Paragraphs>
  <Slides>16</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Wingdings 3</vt:lpstr>
      <vt:lpstr>Wingdings 2</vt:lpstr>
      <vt:lpstr>Calibri</vt:lpstr>
      <vt:lpstr>Wingdings</vt:lpstr>
      <vt:lpstr>Book Antiqua</vt:lpstr>
      <vt:lpstr>Apex</vt:lpstr>
      <vt:lpstr>Unit 4D </vt:lpstr>
      <vt:lpstr>Unit 4D Objective</vt:lpstr>
      <vt:lpstr>Instructor Responsibilities</vt:lpstr>
      <vt:lpstr>Student Responsibilities</vt:lpstr>
      <vt:lpstr>Student Responsibilities</vt:lpstr>
      <vt:lpstr>Required PPE for each instructor and student</vt:lpstr>
      <vt:lpstr>Required PPE for each instructor and student</vt:lpstr>
      <vt:lpstr>Required Tools  for each group</vt:lpstr>
      <vt:lpstr>Required Tools  for each group</vt:lpstr>
      <vt:lpstr>Practice Stumps Video</vt:lpstr>
      <vt:lpstr>Skill Demonstrations</vt:lpstr>
      <vt:lpstr>Skill Demonstrations: Felling</vt:lpstr>
      <vt:lpstr>Field Evaluation Form</vt:lpstr>
      <vt:lpstr>Review Unit 4D Objective</vt:lpstr>
      <vt:lpstr>Review Course Objectives </vt:lpstr>
      <vt:lpstr>Review Course Objectives (cont.)</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stumps and video content. Checklist of things for field (PPE, etc.)</dc:title>
  <dc:creator>Zoila ForrestDavis</dc:creator>
  <cp:lastModifiedBy>Blinn, Nora T</cp:lastModifiedBy>
  <cp:revision>49</cp:revision>
  <cp:lastPrinted>2012-04-22T17:39:08Z</cp:lastPrinted>
  <dcterms:created xsi:type="dcterms:W3CDTF">2011-05-27T17:12:47Z</dcterms:created>
  <dcterms:modified xsi:type="dcterms:W3CDTF">2012-12-17T23:04:48Z</dcterms:modified>
</cp:coreProperties>
</file>