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fntdata" ContentType="application/x-fontdata"/>
  <Default Extension="wmv" ContentType="video/x-ms-wm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tags/tag1.xml" ContentType="application/vnd.openxmlformats-officedocument.presentationml.tags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firstSlideNum="74" embedTrueTypeFonts="1" saveSubsetFonts="1">
  <p:sldMasterIdLst>
    <p:sldMasterId id="2147483648" r:id="rId1"/>
  </p:sldMasterIdLst>
  <p:notesMasterIdLst>
    <p:notesMasterId r:id="rId18"/>
  </p:notesMasterIdLst>
  <p:handoutMasterIdLst>
    <p:handoutMasterId r:id="rId19"/>
  </p:handoutMasterIdLst>
  <p:sldIdLst>
    <p:sldId id="486" r:id="rId2"/>
    <p:sldId id="414" r:id="rId3"/>
    <p:sldId id="415" r:id="rId4"/>
    <p:sldId id="479" r:id="rId5"/>
    <p:sldId id="480" r:id="rId6"/>
    <p:sldId id="416" r:id="rId7"/>
    <p:sldId id="451" r:id="rId8"/>
    <p:sldId id="417" r:id="rId9"/>
    <p:sldId id="487" r:id="rId10"/>
    <p:sldId id="488" r:id="rId11"/>
    <p:sldId id="489" r:id="rId12"/>
    <p:sldId id="490" r:id="rId13"/>
    <p:sldId id="491" r:id="rId14"/>
    <p:sldId id="443" r:id="rId15"/>
    <p:sldId id="466" r:id="rId16"/>
    <p:sldId id="423" r:id="rId17"/>
  </p:sldIdLst>
  <p:sldSz cx="9144000" cy="6858000" type="screen4x3"/>
  <p:notesSz cx="6881813" cy="9296400"/>
  <p:embeddedFontLst>
    <p:embeddedFont>
      <p:font typeface="Calibri" pitchFamily="34" charset="0"/>
      <p:regular r:id="rId20"/>
      <p:bold r:id="rId21"/>
      <p:italic r:id="rId22"/>
      <p:boldItalic r:id="rId23"/>
    </p:embeddedFont>
    <p:embeddedFont>
      <p:font typeface="Arial Black" pitchFamily="34" charset="0"/>
      <p:bold r:id="rId24"/>
    </p:embeddedFont>
  </p:embeddedFontLst>
  <p:custDataLst>
    <p:tags r:id="rId25"/>
  </p:custDataLst>
  <p:defaultTextStyle>
    <a:defPPr>
      <a:defRPr lang="en-US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Navarro, Robert C" initials="NRC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2D050"/>
    <a:srgbClr val="FFC000"/>
    <a:srgbClr val="C2C9B5"/>
    <a:srgbClr val="CCECFF"/>
    <a:srgbClr val="339966"/>
    <a:srgbClr val="CCFFFF"/>
    <a:srgbClr val="000000"/>
    <a:srgbClr val="336600"/>
    <a:srgbClr val="FFFFFF"/>
    <a:srgbClr val="00CC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2724" autoAdjust="0"/>
    <p:restoredTop sz="88013" autoAdjust="0"/>
  </p:normalViewPr>
  <p:slideViewPr>
    <p:cSldViewPr>
      <p:cViewPr varScale="1">
        <p:scale>
          <a:sx n="89" d="100"/>
          <a:sy n="89" d="100"/>
        </p:scale>
        <p:origin x="-1392" y="-8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  <p:sldLst>
      <p:sld r:id="rId1" collapse="1"/>
      <p:sld r:id="rId2" collapse="1"/>
      <p:sld r:id="rId3" collapse="1"/>
    </p:sldLst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86" d="100"/>
        <a:sy n="86" d="100"/>
      </p:scale>
      <p:origin x="0" y="0"/>
    </p:cViewPr>
  </p:sorterViewPr>
  <p:notesViewPr>
    <p:cSldViewPr>
      <p:cViewPr varScale="1">
        <p:scale>
          <a:sx n="94" d="100"/>
          <a:sy n="94" d="100"/>
        </p:scale>
        <p:origin x="-1746" y="-108"/>
      </p:cViewPr>
      <p:guideLst>
        <p:guide orient="horz" pos="2928"/>
        <p:guide pos="2168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26" Type="http://schemas.openxmlformats.org/officeDocument/2006/relationships/commentAuthors" Target="commentAuthors.xml"/><Relationship Id="rId3" Type="http://schemas.openxmlformats.org/officeDocument/2006/relationships/slide" Target="slides/slide2.xml"/><Relationship Id="rId21" Type="http://schemas.openxmlformats.org/officeDocument/2006/relationships/font" Target="fonts/font2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gs" Target="tags/tag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font" Target="fonts/font1.fntdata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5.fntdata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font" Target="fonts/font4.fntdata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font" Target="fonts/font3.fntdata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_rels/viewProps.xml.rels><?xml version="1.0" encoding="UTF-8" standalone="yes"?>
<Relationships xmlns="http://schemas.openxmlformats.org/package/2006/relationships"><Relationship Id="rId3" Type="http://schemas.openxmlformats.org/officeDocument/2006/relationships/slide" Target="slides/slide11.xml"/><Relationship Id="rId2" Type="http://schemas.openxmlformats.org/officeDocument/2006/relationships/slide" Target="slides/slide6.xml"/><Relationship Id="rId1" Type="http://schemas.openxmlformats.org/officeDocument/2006/relationships/slide" Target="slides/slide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37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1"/>
            <a:ext cx="2982530" cy="4644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01379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99284" y="1"/>
            <a:ext cx="2982529" cy="4644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01380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831909"/>
            <a:ext cx="2982530" cy="46449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01381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99284" y="8831909"/>
            <a:ext cx="2982529" cy="46449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208CEB85-203E-4522-9A58-3B56A71C509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44842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1"/>
            <a:ext cx="2982530" cy="46449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97746" y="1"/>
            <a:ext cx="2982530" cy="46449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EF69D4A4-FCE0-464B-99D4-F7138C8E9219}" type="datetimeFigureOut">
              <a:rPr lang="en-US"/>
              <a:pPr>
                <a:defRPr/>
              </a:pPr>
              <a:t>12/18/2012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17600" y="696913"/>
            <a:ext cx="4646613" cy="34861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US" noProof="0" smtClean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7566" y="4415133"/>
            <a:ext cx="5506681" cy="418370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noProof="0" smtClean="0"/>
              <a:t>Click to 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830268"/>
            <a:ext cx="2982530" cy="46449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97746" y="8830268"/>
            <a:ext cx="2982530" cy="46449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580B99C6-B3C2-40F2-B166-8F5CECAA8CA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5057810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589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92500" lnSpcReduction="10000"/>
          </a:bodyPr>
          <a:lstStyle/>
          <a:p>
            <a:pPr eaLnBrk="1" hangingPunct="1">
              <a:defRPr/>
            </a:pPr>
            <a:endParaRPr lang="en-US" dirty="0"/>
          </a:p>
        </p:txBody>
      </p:sp>
      <p:sp>
        <p:nvSpPr>
          <p:cNvPr id="16589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30966150-D6AA-4583-85E6-C141654F180B}" type="slidenum">
              <a:rPr lang="en-US" sz="1200" smtClean="0"/>
              <a:pPr eaLnBrk="1" hangingPunct="1"/>
              <a:t>75</a:t>
            </a:fld>
            <a:endParaRPr lang="en-US" sz="1200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691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92500" lnSpcReduction="10000"/>
          </a:bodyPr>
          <a:lstStyle/>
          <a:p>
            <a:pPr eaLnBrk="1" hangingPunct="1">
              <a:defRPr/>
            </a:pPr>
            <a:endParaRPr lang="en-US" dirty="0"/>
          </a:p>
        </p:txBody>
      </p:sp>
      <p:sp>
        <p:nvSpPr>
          <p:cNvPr id="16691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8D1740A6-7098-49C5-99D8-8A52031E5EE4}" type="slidenum">
              <a:rPr lang="en-US" sz="1200" smtClean="0"/>
              <a:pPr eaLnBrk="1" hangingPunct="1"/>
              <a:t>76</a:t>
            </a:fld>
            <a:endParaRPr lang="en-US" sz="1200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793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92500" lnSpcReduction="10000"/>
          </a:bodyPr>
          <a:lstStyle/>
          <a:p>
            <a:pPr eaLnBrk="1" hangingPunct="1">
              <a:defRPr/>
            </a:pPr>
            <a:endParaRPr lang="en-US" dirty="0"/>
          </a:p>
        </p:txBody>
      </p:sp>
      <p:sp>
        <p:nvSpPr>
          <p:cNvPr id="16794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0D8A532C-9877-4A34-A63B-3063FAD2F7EF}" type="slidenum">
              <a:rPr lang="en-US" sz="1200" smtClean="0"/>
              <a:pPr eaLnBrk="1" hangingPunct="1"/>
              <a:t>79</a:t>
            </a:fld>
            <a:endParaRPr lang="en-US" sz="1200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92500" lnSpcReduction="10000"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580B99C6-B3C2-40F2-B166-8F5CECAA8CAB}" type="slidenum">
              <a:rPr lang="en-US" smtClean="0"/>
              <a:pPr>
                <a:defRPr/>
              </a:pPr>
              <a:t>80</a:t>
            </a:fld>
            <a:endParaRPr 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896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92500" lnSpcReduction="10000"/>
          </a:bodyPr>
          <a:lstStyle/>
          <a:p>
            <a:pPr>
              <a:defRPr/>
            </a:pPr>
            <a:endParaRPr lang="en-US" dirty="0"/>
          </a:p>
        </p:txBody>
      </p:sp>
      <p:sp>
        <p:nvSpPr>
          <p:cNvPr id="16896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8ECFABF6-FA0A-424A-9121-8227E923E6BE}" type="slidenum">
              <a:rPr lang="en-US" sz="1200" smtClean="0"/>
              <a:pPr eaLnBrk="1" hangingPunct="1"/>
              <a:t>81</a:t>
            </a:fld>
            <a:endParaRPr lang="en-US" sz="1200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8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92500" lnSpcReduction="10000"/>
          </a:bodyPr>
          <a:lstStyle/>
          <a:p>
            <a:pPr>
              <a:defRPr/>
            </a:pPr>
            <a:endParaRPr lang="en-US" dirty="0"/>
          </a:p>
        </p:txBody>
      </p:sp>
      <p:sp>
        <p:nvSpPr>
          <p:cNvPr id="17408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0D4BE479-9382-42AF-8431-62DF1FF13519}" type="slidenum">
              <a:rPr lang="en-US" sz="1200" smtClean="0"/>
              <a:pPr eaLnBrk="1" hangingPunct="1"/>
              <a:t>83</a:t>
            </a:fld>
            <a:endParaRPr lang="en-US" sz="1200" smtClean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613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7613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dirty="0" smtClean="0"/>
          </a:p>
        </p:txBody>
      </p:sp>
      <p:sp>
        <p:nvSpPr>
          <p:cNvPr id="17613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70D3FDD8-8346-4567-8E93-E8D86E3D53D2}" type="slidenum">
              <a:rPr lang="en-US" sz="1200" smtClean="0"/>
              <a:pPr eaLnBrk="1" hangingPunct="1"/>
              <a:t>84</a:t>
            </a:fld>
            <a:endParaRPr lang="en-US" sz="1200" smtClean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580B99C6-B3C2-40F2-B166-8F5CECAA8CAB}" type="slidenum">
              <a:rPr lang="en-US" smtClean="0"/>
              <a:pPr>
                <a:defRPr/>
              </a:pPr>
              <a:t>85</a:t>
            </a:fld>
            <a:endParaRPr 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510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92500" lnSpcReduction="10000"/>
          </a:bodyPr>
          <a:lstStyle/>
          <a:p>
            <a:pPr>
              <a:defRPr/>
            </a:pPr>
            <a:endParaRPr lang="en-US" dirty="0"/>
          </a:p>
        </p:txBody>
      </p:sp>
      <p:sp>
        <p:nvSpPr>
          <p:cNvPr id="17510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F8DBFB7F-9CD1-40E6-ADB1-99F65142D3C6}" type="slidenum">
              <a:rPr lang="en-US" sz="1200" smtClean="0"/>
              <a:pPr eaLnBrk="1" hangingPunct="1"/>
              <a:t>86</a:t>
            </a:fld>
            <a:endParaRPr lang="en-US" sz="1200" smtClean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8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92500" lnSpcReduction="10000"/>
          </a:bodyPr>
          <a:lstStyle/>
          <a:p>
            <a:pPr>
              <a:defRPr/>
            </a:pPr>
            <a:endParaRPr lang="en-US" dirty="0"/>
          </a:p>
        </p:txBody>
      </p:sp>
      <p:sp>
        <p:nvSpPr>
          <p:cNvPr id="17408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0D4BE479-9382-42AF-8431-62DF1FF13519}" type="slidenum">
              <a:rPr lang="en-US" sz="1200" smtClean="0"/>
              <a:pPr eaLnBrk="1" hangingPunct="1"/>
              <a:t>87</a:t>
            </a:fld>
            <a:endParaRPr lang="en-US" sz="1200" smtClean="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817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92500" lnSpcReduction="10000"/>
          </a:bodyPr>
          <a:lstStyle/>
          <a:p>
            <a:pPr>
              <a:defRPr/>
            </a:pPr>
            <a:endParaRPr lang="en-US" dirty="0"/>
          </a:p>
        </p:txBody>
      </p:sp>
      <p:sp>
        <p:nvSpPr>
          <p:cNvPr id="17818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9787A446-356F-42F6-88D3-D8327ABB20E5}" type="slidenum">
              <a:rPr lang="en-US" sz="1200" smtClean="0"/>
              <a:pPr eaLnBrk="1" hangingPunct="1"/>
              <a:t>89</a:t>
            </a:fld>
            <a:endParaRPr lang="en-US" sz="1200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 descr="sequoia historic.jpg"/>
          <p:cNvPicPr>
            <a:picLocks noChangeAspect="1"/>
          </p:cNvPicPr>
          <p:nvPr userDrawn="1"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Rectangle 3"/>
          <p:cNvSpPr/>
          <p:nvPr userDrawn="1"/>
        </p:nvSpPr>
        <p:spPr>
          <a:xfrm>
            <a:off x="3505200" y="533400"/>
            <a:ext cx="5638800" cy="18288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0000"/>
                </a:schemeClr>
              </a:gs>
              <a:gs pos="18000">
                <a:schemeClr val="bg1">
                  <a:alpha val="80000"/>
                </a:schemeClr>
              </a:gs>
              <a:gs pos="54000">
                <a:schemeClr val="bg1">
                  <a:alpha val="50000"/>
                </a:schemeClr>
              </a:gs>
              <a:gs pos="100000">
                <a:schemeClr val="bg1">
                  <a:alpha val="0"/>
                </a:schemeClr>
              </a:gs>
            </a:gsLst>
            <a:lin ang="10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itle 1"/>
          <p:cNvSpPr txBox="1">
            <a:spLocks/>
          </p:cNvSpPr>
          <p:nvPr userDrawn="1"/>
        </p:nvSpPr>
        <p:spPr bwMode="auto">
          <a:xfrm>
            <a:off x="6705600" y="533400"/>
            <a:ext cx="2286000" cy="68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l">
              <a:defRPr baseline="0">
                <a:solidFill>
                  <a:srgbClr val="663300"/>
                </a:solidFill>
              </a:defRPr>
            </a:lvl1pPr>
          </a:lstStyle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0" i="0" u="none" strike="noStrike" kern="0" cap="none" spc="0" normalizeH="0" baseline="0" noProof="0" dirty="0" smtClean="0">
                <a:ln>
                  <a:noFill/>
                </a:ln>
                <a:solidFill>
                  <a:srgbClr val="336600"/>
                </a:solidFill>
                <a:effectLst>
                  <a:glow rad="101600">
                    <a:srgbClr val="FFFFFF">
                      <a:alpha val="60000"/>
                    </a:srgbClr>
                  </a:glow>
                </a:effectLst>
                <a:uLnTx/>
                <a:uFillTx/>
                <a:latin typeface="+mj-lt"/>
                <a:ea typeface="+mj-ea"/>
                <a:cs typeface="+mj-cs"/>
              </a:rPr>
              <a:t>Unit </a:t>
            </a:r>
            <a:r>
              <a:rPr lang="en-US" sz="3600" kern="0" dirty="0" smtClean="0">
                <a:solidFill>
                  <a:srgbClr val="336600"/>
                </a:solidFill>
                <a:effectLst>
                  <a:glow rad="101600">
                    <a:srgbClr val="FFFFFF">
                      <a:alpha val="60000"/>
                    </a:srgbClr>
                  </a:glow>
                </a:effectLst>
                <a:latin typeface="+mj-lt"/>
                <a:ea typeface="+mj-ea"/>
                <a:cs typeface="+mj-cs"/>
              </a:rPr>
              <a:t>4C</a:t>
            </a:r>
            <a:endParaRPr kumimoji="0" lang="en-US" sz="3600" b="0" i="0" u="none" strike="noStrike" kern="0" cap="none" spc="0" normalizeH="0" baseline="0" noProof="0" dirty="0">
              <a:ln>
                <a:noFill/>
              </a:ln>
              <a:solidFill>
                <a:srgbClr val="336600"/>
              </a:solidFill>
              <a:effectLst>
                <a:glow rad="101600">
                  <a:srgbClr val="FFFFFF">
                    <a:alpha val="60000"/>
                  </a:srgbClr>
                </a:glo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6" name="Title 1"/>
          <p:cNvSpPr txBox="1">
            <a:spLocks/>
          </p:cNvSpPr>
          <p:nvPr userDrawn="1"/>
        </p:nvSpPr>
        <p:spPr bwMode="auto">
          <a:xfrm>
            <a:off x="2476500" y="457200"/>
            <a:ext cx="6515100" cy="3581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l">
              <a:defRPr baseline="0">
                <a:solidFill>
                  <a:srgbClr val="663300"/>
                </a:solidFill>
              </a:defRPr>
            </a:lvl1pPr>
          </a:lstStyle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glow rad="101600">
                    <a:srgbClr val="FFFFFF">
                      <a:alpha val="60000"/>
                    </a:srgbClr>
                  </a:glow>
                </a:effectLst>
                <a:uLnTx/>
                <a:uFillTx/>
                <a:latin typeface="+mj-lt"/>
                <a:ea typeface="+mj-ea"/>
                <a:cs typeface="+mj-cs"/>
              </a:rPr>
              <a:t>Chain Saw Tasks and Techniques:  Felling</a:t>
            </a:r>
          </a:p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600" b="0" i="0" u="none" strike="noStrike" kern="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>
                <a:glow rad="101600">
                  <a:srgbClr val="FFFFFF">
                    <a:alpha val="60000"/>
                  </a:srgbClr>
                </a:glow>
              </a:effectLst>
              <a:uLnTx/>
              <a:uFillTx/>
              <a:latin typeface="+mj-lt"/>
              <a:ea typeface="+mj-ea"/>
              <a:cs typeface="+mj-cs"/>
            </a:endParaRPr>
          </a:p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glow rad="101600">
                    <a:srgbClr val="FFFFFF">
                      <a:alpha val="60000"/>
                    </a:srgbClr>
                  </a:glow>
                </a:effectLst>
                <a:uLnTx/>
                <a:uFillTx/>
                <a:latin typeface="+mj-lt"/>
                <a:ea typeface="+mj-ea"/>
                <a:cs typeface="+mj-cs"/>
              </a:rPr>
              <a:t>Part 3 of 3</a:t>
            </a:r>
            <a:endParaRPr kumimoji="0" lang="en-US" sz="3600" b="0" i="0" u="none" strike="noStrike" kern="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glow rad="101600">
                  <a:srgbClr val="FFFFFF">
                    <a:alpha val="60000"/>
                  </a:srgbClr>
                </a:glo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8" name="Freeform 7"/>
          <p:cNvSpPr/>
          <p:nvPr userDrawn="1"/>
        </p:nvSpPr>
        <p:spPr>
          <a:xfrm>
            <a:off x="-36000" y="-43200"/>
            <a:ext cx="9216000" cy="403200"/>
          </a:xfrm>
          <a:custGeom>
            <a:avLst/>
            <a:gdLst>
              <a:gd name="connsiteX0" fmla="*/ 7200 w 9216000"/>
              <a:gd name="connsiteY0" fmla="*/ 7200 h 403200"/>
              <a:gd name="connsiteX1" fmla="*/ 9216000 w 9216000"/>
              <a:gd name="connsiteY1" fmla="*/ 0 h 403200"/>
              <a:gd name="connsiteX2" fmla="*/ 9216000 w 9216000"/>
              <a:gd name="connsiteY2" fmla="*/ 403200 h 403200"/>
              <a:gd name="connsiteX3" fmla="*/ 8546400 w 9216000"/>
              <a:gd name="connsiteY3" fmla="*/ 403200 h 403200"/>
              <a:gd name="connsiteX4" fmla="*/ 8380800 w 9216000"/>
              <a:gd name="connsiteY4" fmla="*/ 266400 h 403200"/>
              <a:gd name="connsiteX5" fmla="*/ 734400 w 9216000"/>
              <a:gd name="connsiteY5" fmla="*/ 259200 h 403200"/>
              <a:gd name="connsiteX6" fmla="*/ 691200 w 9216000"/>
              <a:gd name="connsiteY6" fmla="*/ 295200 h 403200"/>
              <a:gd name="connsiteX7" fmla="*/ 0 w 9216000"/>
              <a:gd name="connsiteY7" fmla="*/ 295200 h 403200"/>
              <a:gd name="connsiteX8" fmla="*/ 7200 w 9216000"/>
              <a:gd name="connsiteY8" fmla="*/ 7200 h 403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216000" h="403200">
                <a:moveTo>
                  <a:pt x="7200" y="7200"/>
                </a:moveTo>
                <a:lnTo>
                  <a:pt x="9216000" y="0"/>
                </a:lnTo>
                <a:lnTo>
                  <a:pt x="9216000" y="403200"/>
                </a:lnTo>
                <a:lnTo>
                  <a:pt x="8546400" y="403200"/>
                </a:lnTo>
                <a:lnTo>
                  <a:pt x="8380800" y="266400"/>
                </a:lnTo>
                <a:lnTo>
                  <a:pt x="734400" y="259200"/>
                </a:lnTo>
                <a:lnTo>
                  <a:pt x="691200" y="295200"/>
                </a:lnTo>
                <a:lnTo>
                  <a:pt x="0" y="295200"/>
                </a:lnTo>
                <a:lnTo>
                  <a:pt x="7200" y="7200"/>
                </a:lnTo>
                <a:close/>
              </a:path>
            </a:pathLst>
          </a:custGeom>
          <a:solidFill>
            <a:schemeClr val="bg2"/>
          </a:solidFill>
          <a:ln w="127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 userDrawn="1"/>
        </p:nvSpPr>
        <p:spPr>
          <a:xfrm>
            <a:off x="-43200" y="6595200"/>
            <a:ext cx="9223200" cy="316800"/>
          </a:xfrm>
          <a:custGeom>
            <a:avLst/>
            <a:gdLst>
              <a:gd name="connsiteX0" fmla="*/ 9223200 w 9223200"/>
              <a:gd name="connsiteY0" fmla="*/ 57600 h 316800"/>
              <a:gd name="connsiteX1" fmla="*/ 7538400 w 9223200"/>
              <a:gd name="connsiteY1" fmla="*/ 57600 h 316800"/>
              <a:gd name="connsiteX2" fmla="*/ 7488000 w 9223200"/>
              <a:gd name="connsiteY2" fmla="*/ 115200 h 316800"/>
              <a:gd name="connsiteX3" fmla="*/ 5090400 w 9223200"/>
              <a:gd name="connsiteY3" fmla="*/ 115200 h 316800"/>
              <a:gd name="connsiteX4" fmla="*/ 4982400 w 9223200"/>
              <a:gd name="connsiteY4" fmla="*/ 0 h 316800"/>
              <a:gd name="connsiteX5" fmla="*/ 0 w 9223200"/>
              <a:gd name="connsiteY5" fmla="*/ 0 h 316800"/>
              <a:gd name="connsiteX6" fmla="*/ 0 w 9223200"/>
              <a:gd name="connsiteY6" fmla="*/ 309600 h 316800"/>
              <a:gd name="connsiteX7" fmla="*/ 9216000 w 9223200"/>
              <a:gd name="connsiteY7" fmla="*/ 316800 h 316800"/>
              <a:gd name="connsiteX8" fmla="*/ 9223200 w 9223200"/>
              <a:gd name="connsiteY8" fmla="*/ 57600 h 316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223200" h="316800">
                <a:moveTo>
                  <a:pt x="9223200" y="57600"/>
                </a:moveTo>
                <a:lnTo>
                  <a:pt x="7538400" y="57600"/>
                </a:lnTo>
                <a:lnTo>
                  <a:pt x="7488000" y="115200"/>
                </a:lnTo>
                <a:lnTo>
                  <a:pt x="5090400" y="115200"/>
                </a:lnTo>
                <a:lnTo>
                  <a:pt x="4982400" y="0"/>
                </a:lnTo>
                <a:lnTo>
                  <a:pt x="0" y="0"/>
                </a:lnTo>
                <a:lnTo>
                  <a:pt x="0" y="309600"/>
                </a:lnTo>
                <a:lnTo>
                  <a:pt x="9216000" y="316800"/>
                </a:lnTo>
                <a:lnTo>
                  <a:pt x="9223200" y="57600"/>
                </a:lnTo>
                <a:close/>
              </a:path>
            </a:pathLst>
          </a:custGeom>
          <a:solidFill>
            <a:schemeClr val="bg2"/>
          </a:solidFill>
          <a:ln w="127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fontAlgn="base">
              <a:spcBef>
                <a:spcPct val="0"/>
              </a:spcBef>
              <a:spcAft>
                <a:spcPct val="0"/>
              </a:spcAft>
            </a:pPr>
            <a:endParaRPr lang="en-US" sz="24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0" name="Rectangle 9"/>
          <p:cNvSpPr>
            <a:spLocks noChangeArrowheads="1"/>
          </p:cNvSpPr>
          <p:nvPr userDrawn="1"/>
        </p:nvSpPr>
        <p:spPr bwMode="auto">
          <a:xfrm>
            <a:off x="8077200" y="6640800"/>
            <a:ext cx="11172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algn="r">
              <a:defRPr/>
            </a:pPr>
            <a:r>
              <a:rPr lang="en-US" sz="900" b="0" dirty="0" smtClean="0">
                <a:solidFill>
                  <a:schemeClr val="accent3">
                    <a:lumMod val="75000"/>
                  </a:schemeClr>
                </a:solidFill>
                <a:latin typeface="+mn-lt"/>
              </a:rPr>
              <a:t>Slide</a:t>
            </a:r>
            <a:r>
              <a:rPr lang="en-US" sz="900" b="0" baseline="0" dirty="0" smtClean="0">
                <a:solidFill>
                  <a:schemeClr val="accent3">
                    <a:lumMod val="75000"/>
                  </a:schemeClr>
                </a:solidFill>
                <a:latin typeface="+mn-lt"/>
              </a:rPr>
              <a:t> </a:t>
            </a:r>
            <a:r>
              <a:rPr lang="en-US" sz="900" b="0" dirty="0" smtClean="0">
                <a:solidFill>
                  <a:schemeClr val="accent3">
                    <a:lumMod val="75000"/>
                  </a:schemeClr>
                </a:solidFill>
                <a:latin typeface="+mn-lt"/>
              </a:rPr>
              <a:t>4C-</a:t>
            </a:r>
            <a:fld id="{302E4A08-687E-4FEB-9B87-F83A52ABA108}" type="slidenum">
              <a:rPr lang="en-US" sz="900" b="0" smtClean="0">
                <a:solidFill>
                  <a:schemeClr val="accent3">
                    <a:lumMod val="75000"/>
                  </a:schemeClr>
                </a:solidFill>
                <a:latin typeface="+mn-lt"/>
              </a:rPr>
              <a:pPr algn="r">
                <a:defRPr/>
              </a:pPr>
              <a:t>‹#›</a:t>
            </a:fld>
            <a:endParaRPr lang="en-US" sz="900" b="0" dirty="0">
              <a:solidFill>
                <a:schemeClr val="accent3">
                  <a:lumMod val="75000"/>
                </a:schemeClr>
              </a:solidFill>
              <a:latin typeface="+mn-lt"/>
            </a:endParaRPr>
          </a:p>
        </p:txBody>
      </p:sp>
      <p:sp>
        <p:nvSpPr>
          <p:cNvPr id="11" name="Rectangle 7"/>
          <p:cNvSpPr>
            <a:spLocks noChangeArrowheads="1"/>
          </p:cNvSpPr>
          <p:nvPr userDrawn="1"/>
        </p:nvSpPr>
        <p:spPr bwMode="auto">
          <a:xfrm>
            <a:off x="76200" y="6640800"/>
            <a:ext cx="48006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algn="l">
              <a:defRPr/>
            </a:pPr>
            <a:r>
              <a:rPr lang="en-US" sz="900" b="0" dirty="0" smtClean="0">
                <a:solidFill>
                  <a:schemeClr val="accent3">
                    <a:lumMod val="75000"/>
                  </a:schemeClr>
                </a:solidFill>
                <a:latin typeface="+mn-lt"/>
              </a:rPr>
              <a:t>Unit 4C – Chain</a:t>
            </a:r>
            <a:r>
              <a:rPr lang="en-US" sz="900" b="0" baseline="0" dirty="0" smtClean="0">
                <a:solidFill>
                  <a:schemeClr val="accent3">
                    <a:lumMod val="75000"/>
                  </a:schemeClr>
                </a:solidFill>
                <a:latin typeface="+mn-lt"/>
              </a:rPr>
              <a:t> Saw Tasks and Techniques: </a:t>
            </a:r>
            <a:r>
              <a:rPr lang="en-US" sz="900" b="0" baseline="0" dirty="0" smtClean="0">
                <a:solidFill>
                  <a:schemeClr val="accent3">
                    <a:lumMod val="75000"/>
                  </a:schemeClr>
                </a:solidFill>
                <a:latin typeface="+mn-lt"/>
              </a:rPr>
              <a:t> </a:t>
            </a:r>
            <a:r>
              <a:rPr lang="en-US" sz="900" b="0" kern="1200" dirty="0" smtClean="0">
                <a:solidFill>
                  <a:schemeClr val="accent3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Felling </a:t>
            </a:r>
            <a:r>
              <a:rPr lang="en-US" sz="900" b="0" kern="1200" dirty="0" smtClean="0">
                <a:solidFill>
                  <a:schemeClr val="accent3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(Part 3 of 3)</a:t>
            </a:r>
            <a:endParaRPr lang="en-US" sz="900" b="0" kern="1200" dirty="0">
              <a:solidFill>
                <a:schemeClr val="accent3">
                  <a:lumMod val="75000"/>
                </a:schemeClr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2" name="Rectangle 7"/>
          <p:cNvSpPr>
            <a:spLocks noChangeArrowheads="1"/>
          </p:cNvSpPr>
          <p:nvPr userDrawn="1"/>
        </p:nvSpPr>
        <p:spPr bwMode="auto">
          <a:xfrm>
            <a:off x="8418000" y="54600"/>
            <a:ext cx="7620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algn="r">
              <a:defRPr/>
            </a:pPr>
            <a:r>
              <a:rPr lang="en-US" sz="1600" b="1" dirty="0" smtClean="0">
                <a:solidFill>
                  <a:schemeClr val="bg1"/>
                </a:solidFill>
                <a:latin typeface="+mn-lt"/>
              </a:rPr>
              <a:t>S-212</a:t>
            </a:r>
            <a:endParaRPr lang="en-US" sz="1600" b="1" dirty="0">
              <a:solidFill>
                <a:schemeClr val="bg1"/>
              </a:solidFill>
              <a:latin typeface="+mn-lt"/>
            </a:endParaRPr>
          </a:p>
        </p:txBody>
      </p:sp>
      <p:sp>
        <p:nvSpPr>
          <p:cNvPr id="13" name="Rectangle 7"/>
          <p:cNvSpPr>
            <a:spLocks noChangeArrowheads="1"/>
          </p:cNvSpPr>
          <p:nvPr userDrawn="1"/>
        </p:nvSpPr>
        <p:spPr bwMode="auto">
          <a:xfrm>
            <a:off x="685800" y="0"/>
            <a:ext cx="7772400" cy="228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algn="ctr">
              <a:defRPr/>
            </a:pPr>
            <a:r>
              <a:rPr lang="en-US" sz="900" b="1" dirty="0" smtClean="0">
                <a:solidFill>
                  <a:schemeClr val="bg1"/>
                </a:solidFill>
                <a:latin typeface="+mn-lt"/>
              </a:rPr>
              <a:t>W I L D L A N D    F I R E    C H A I N    S A W S</a:t>
            </a:r>
            <a:endParaRPr lang="en-US" sz="900" b="1" dirty="0">
              <a:solidFill>
                <a:schemeClr val="bg1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56487267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457200"/>
            <a:ext cx="9144000" cy="1600200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1219200"/>
            <a:ext cx="7772400" cy="5334000"/>
          </a:xfrm>
        </p:spPr>
        <p:txBody>
          <a:bodyPr/>
          <a:lstStyle/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0521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3280562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1600200"/>
            <a:ext cx="3810000" cy="4495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3810000" cy="4495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44888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057775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84082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404728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094491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7073037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46173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15100" y="381000"/>
            <a:ext cx="1943100" cy="57150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381000"/>
            <a:ext cx="5676900" cy="57150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10128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381000"/>
            <a:ext cx="7772400" cy="8382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85800" y="1600200"/>
            <a:ext cx="3810000" cy="4495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3810000" cy="4495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3423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2C9B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7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457200"/>
            <a:ext cx="7772400" cy="1600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dirty="0" smtClean="0"/>
              <a:t>Click to edit Master title style</a:t>
            </a:r>
          </a:p>
        </p:txBody>
      </p:sp>
      <p:sp>
        <p:nvSpPr>
          <p:cNvPr id="1028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143000"/>
            <a:ext cx="7772400" cy="5410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</a:p>
        </p:txBody>
      </p:sp>
      <p:sp>
        <p:nvSpPr>
          <p:cNvPr id="6" name="Freeform 5"/>
          <p:cNvSpPr/>
          <p:nvPr userDrawn="1"/>
        </p:nvSpPr>
        <p:spPr>
          <a:xfrm>
            <a:off x="-36000" y="-43200"/>
            <a:ext cx="9216000" cy="403200"/>
          </a:xfrm>
          <a:custGeom>
            <a:avLst/>
            <a:gdLst>
              <a:gd name="connsiteX0" fmla="*/ 7200 w 9216000"/>
              <a:gd name="connsiteY0" fmla="*/ 7200 h 403200"/>
              <a:gd name="connsiteX1" fmla="*/ 9216000 w 9216000"/>
              <a:gd name="connsiteY1" fmla="*/ 0 h 403200"/>
              <a:gd name="connsiteX2" fmla="*/ 9216000 w 9216000"/>
              <a:gd name="connsiteY2" fmla="*/ 403200 h 403200"/>
              <a:gd name="connsiteX3" fmla="*/ 8546400 w 9216000"/>
              <a:gd name="connsiteY3" fmla="*/ 403200 h 403200"/>
              <a:gd name="connsiteX4" fmla="*/ 8380800 w 9216000"/>
              <a:gd name="connsiteY4" fmla="*/ 266400 h 403200"/>
              <a:gd name="connsiteX5" fmla="*/ 734400 w 9216000"/>
              <a:gd name="connsiteY5" fmla="*/ 259200 h 403200"/>
              <a:gd name="connsiteX6" fmla="*/ 691200 w 9216000"/>
              <a:gd name="connsiteY6" fmla="*/ 295200 h 403200"/>
              <a:gd name="connsiteX7" fmla="*/ 0 w 9216000"/>
              <a:gd name="connsiteY7" fmla="*/ 295200 h 403200"/>
              <a:gd name="connsiteX8" fmla="*/ 7200 w 9216000"/>
              <a:gd name="connsiteY8" fmla="*/ 7200 h 403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216000" h="403200">
                <a:moveTo>
                  <a:pt x="7200" y="7200"/>
                </a:moveTo>
                <a:lnTo>
                  <a:pt x="9216000" y="0"/>
                </a:lnTo>
                <a:lnTo>
                  <a:pt x="9216000" y="403200"/>
                </a:lnTo>
                <a:lnTo>
                  <a:pt x="8546400" y="403200"/>
                </a:lnTo>
                <a:lnTo>
                  <a:pt x="8380800" y="266400"/>
                </a:lnTo>
                <a:lnTo>
                  <a:pt x="734400" y="259200"/>
                </a:lnTo>
                <a:lnTo>
                  <a:pt x="691200" y="295200"/>
                </a:lnTo>
                <a:lnTo>
                  <a:pt x="0" y="295200"/>
                </a:lnTo>
                <a:lnTo>
                  <a:pt x="7200" y="7200"/>
                </a:lnTo>
                <a:close/>
              </a:path>
            </a:pathLst>
          </a:custGeom>
          <a:solidFill>
            <a:schemeClr val="bg2"/>
          </a:solidFill>
          <a:ln w="127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Freeform 6"/>
          <p:cNvSpPr/>
          <p:nvPr userDrawn="1"/>
        </p:nvSpPr>
        <p:spPr>
          <a:xfrm>
            <a:off x="-43200" y="6595200"/>
            <a:ext cx="9223200" cy="316800"/>
          </a:xfrm>
          <a:custGeom>
            <a:avLst/>
            <a:gdLst>
              <a:gd name="connsiteX0" fmla="*/ 9223200 w 9223200"/>
              <a:gd name="connsiteY0" fmla="*/ 57600 h 316800"/>
              <a:gd name="connsiteX1" fmla="*/ 7538400 w 9223200"/>
              <a:gd name="connsiteY1" fmla="*/ 57600 h 316800"/>
              <a:gd name="connsiteX2" fmla="*/ 7488000 w 9223200"/>
              <a:gd name="connsiteY2" fmla="*/ 115200 h 316800"/>
              <a:gd name="connsiteX3" fmla="*/ 5090400 w 9223200"/>
              <a:gd name="connsiteY3" fmla="*/ 115200 h 316800"/>
              <a:gd name="connsiteX4" fmla="*/ 4982400 w 9223200"/>
              <a:gd name="connsiteY4" fmla="*/ 0 h 316800"/>
              <a:gd name="connsiteX5" fmla="*/ 0 w 9223200"/>
              <a:gd name="connsiteY5" fmla="*/ 0 h 316800"/>
              <a:gd name="connsiteX6" fmla="*/ 0 w 9223200"/>
              <a:gd name="connsiteY6" fmla="*/ 309600 h 316800"/>
              <a:gd name="connsiteX7" fmla="*/ 9216000 w 9223200"/>
              <a:gd name="connsiteY7" fmla="*/ 316800 h 316800"/>
              <a:gd name="connsiteX8" fmla="*/ 9223200 w 9223200"/>
              <a:gd name="connsiteY8" fmla="*/ 57600 h 316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223200" h="316800">
                <a:moveTo>
                  <a:pt x="9223200" y="57600"/>
                </a:moveTo>
                <a:lnTo>
                  <a:pt x="7538400" y="57600"/>
                </a:lnTo>
                <a:lnTo>
                  <a:pt x="7488000" y="115200"/>
                </a:lnTo>
                <a:lnTo>
                  <a:pt x="5090400" y="115200"/>
                </a:lnTo>
                <a:lnTo>
                  <a:pt x="4982400" y="0"/>
                </a:lnTo>
                <a:lnTo>
                  <a:pt x="0" y="0"/>
                </a:lnTo>
                <a:lnTo>
                  <a:pt x="0" y="309600"/>
                </a:lnTo>
                <a:lnTo>
                  <a:pt x="9216000" y="316800"/>
                </a:lnTo>
                <a:lnTo>
                  <a:pt x="9223200" y="57600"/>
                </a:lnTo>
                <a:close/>
              </a:path>
            </a:pathLst>
          </a:custGeom>
          <a:solidFill>
            <a:schemeClr val="bg2"/>
          </a:solidFill>
          <a:ln w="127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fontAlgn="base">
              <a:spcBef>
                <a:spcPct val="0"/>
              </a:spcBef>
              <a:spcAft>
                <a:spcPct val="0"/>
              </a:spcAft>
            </a:pPr>
            <a:endParaRPr lang="en-US" sz="24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ectangle 7"/>
          <p:cNvSpPr>
            <a:spLocks noChangeArrowheads="1"/>
          </p:cNvSpPr>
          <p:nvPr userDrawn="1"/>
        </p:nvSpPr>
        <p:spPr bwMode="auto">
          <a:xfrm>
            <a:off x="8077200" y="6640800"/>
            <a:ext cx="11172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algn="r">
              <a:defRPr/>
            </a:pPr>
            <a:r>
              <a:rPr lang="en-US" sz="900" b="0" dirty="0" smtClean="0">
                <a:solidFill>
                  <a:schemeClr val="accent3">
                    <a:lumMod val="75000"/>
                  </a:schemeClr>
                </a:solidFill>
                <a:latin typeface="+mn-lt"/>
              </a:rPr>
              <a:t>Slide</a:t>
            </a:r>
            <a:r>
              <a:rPr lang="en-US" sz="900" b="0" baseline="0" dirty="0" smtClean="0">
                <a:solidFill>
                  <a:schemeClr val="accent3">
                    <a:lumMod val="75000"/>
                  </a:schemeClr>
                </a:solidFill>
                <a:latin typeface="+mn-lt"/>
              </a:rPr>
              <a:t> </a:t>
            </a:r>
            <a:r>
              <a:rPr lang="en-US" sz="900" b="0" dirty="0" smtClean="0">
                <a:solidFill>
                  <a:schemeClr val="accent3">
                    <a:lumMod val="75000"/>
                  </a:schemeClr>
                </a:solidFill>
                <a:latin typeface="+mn-lt"/>
              </a:rPr>
              <a:t>4C-</a:t>
            </a:r>
            <a:fld id="{302E4A08-687E-4FEB-9B87-F83A52ABA108}" type="slidenum">
              <a:rPr lang="en-US" sz="900" b="0" smtClean="0">
                <a:solidFill>
                  <a:schemeClr val="accent3">
                    <a:lumMod val="75000"/>
                  </a:schemeClr>
                </a:solidFill>
                <a:latin typeface="+mn-lt"/>
              </a:rPr>
              <a:pPr algn="r">
                <a:defRPr/>
              </a:pPr>
              <a:t>‹#›</a:t>
            </a:fld>
            <a:endParaRPr lang="en-US" sz="900" b="0" dirty="0">
              <a:solidFill>
                <a:schemeClr val="accent3">
                  <a:lumMod val="75000"/>
                </a:schemeClr>
              </a:solidFill>
              <a:latin typeface="+mn-lt"/>
            </a:endParaRPr>
          </a:p>
        </p:txBody>
      </p:sp>
      <p:sp>
        <p:nvSpPr>
          <p:cNvPr id="9" name="Rectangle 7"/>
          <p:cNvSpPr>
            <a:spLocks noChangeArrowheads="1"/>
          </p:cNvSpPr>
          <p:nvPr userDrawn="1"/>
        </p:nvSpPr>
        <p:spPr bwMode="auto">
          <a:xfrm>
            <a:off x="76200" y="6640800"/>
            <a:ext cx="48006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algn="l">
              <a:defRPr/>
            </a:pPr>
            <a:r>
              <a:rPr lang="en-US" sz="900" b="0" dirty="0" smtClean="0">
                <a:solidFill>
                  <a:schemeClr val="accent3">
                    <a:lumMod val="75000"/>
                  </a:schemeClr>
                </a:solidFill>
                <a:latin typeface="+mn-lt"/>
              </a:rPr>
              <a:t>Unit 4C – Chain Saw Tasks and Techniques:</a:t>
            </a:r>
            <a:r>
              <a:rPr lang="en-US" sz="900" b="0" baseline="0" dirty="0" smtClean="0">
                <a:solidFill>
                  <a:schemeClr val="accent3">
                    <a:lumMod val="75000"/>
                  </a:schemeClr>
                </a:solidFill>
                <a:latin typeface="+mn-lt"/>
              </a:rPr>
              <a:t>  </a:t>
            </a:r>
            <a:r>
              <a:rPr lang="en-US" sz="900" b="0" kern="1200" dirty="0" smtClean="0">
                <a:solidFill>
                  <a:schemeClr val="accent3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Felling (Part 3 of 3)</a:t>
            </a:r>
            <a:endParaRPr lang="en-US" sz="900" b="0" kern="1200" dirty="0">
              <a:solidFill>
                <a:schemeClr val="accent3">
                  <a:lumMod val="75000"/>
                </a:schemeClr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0" name="Rectangle 7"/>
          <p:cNvSpPr>
            <a:spLocks noChangeArrowheads="1"/>
          </p:cNvSpPr>
          <p:nvPr userDrawn="1"/>
        </p:nvSpPr>
        <p:spPr bwMode="auto">
          <a:xfrm>
            <a:off x="8418000" y="54600"/>
            <a:ext cx="7620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algn="r">
              <a:defRPr/>
            </a:pPr>
            <a:r>
              <a:rPr lang="en-US" sz="1600" b="1" dirty="0" smtClean="0">
                <a:solidFill>
                  <a:schemeClr val="bg1"/>
                </a:solidFill>
                <a:latin typeface="+mn-lt"/>
              </a:rPr>
              <a:t>S-212</a:t>
            </a:r>
            <a:endParaRPr lang="en-US" sz="1600" b="1" dirty="0">
              <a:solidFill>
                <a:schemeClr val="bg1"/>
              </a:solidFill>
              <a:latin typeface="+mn-lt"/>
            </a:endParaRPr>
          </a:p>
        </p:txBody>
      </p:sp>
      <p:sp>
        <p:nvSpPr>
          <p:cNvPr id="11" name="Rectangle 7"/>
          <p:cNvSpPr>
            <a:spLocks noChangeArrowheads="1"/>
          </p:cNvSpPr>
          <p:nvPr userDrawn="1"/>
        </p:nvSpPr>
        <p:spPr bwMode="auto">
          <a:xfrm>
            <a:off x="685800" y="0"/>
            <a:ext cx="7772400" cy="228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algn="ctr">
              <a:defRPr/>
            </a:pPr>
            <a:r>
              <a:rPr lang="en-US" sz="900" b="1" dirty="0" smtClean="0">
                <a:solidFill>
                  <a:schemeClr val="bg1"/>
                </a:solidFill>
                <a:latin typeface="+mn-lt"/>
              </a:rPr>
              <a:t>W I L D L A N D    F I R E    C H A I N    S A W S</a:t>
            </a:r>
            <a:endParaRPr lang="en-US" sz="900" b="1" dirty="0">
              <a:solidFill>
                <a:schemeClr val="bg1"/>
              </a:solidFill>
              <a:latin typeface="+mn-lt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iming>
    <p:tnLst>
      <p:par>
        <p:cTn id="1" dur="indefinite" restart="never" nodeType="tmRoot"/>
      </p:par>
    </p:tnLst>
  </p:timing>
  <p:txStyles>
    <p:titleStyle>
      <a:lvl1pPr algn="ctr" rtl="0" eaLnBrk="0" fontAlgn="base" hangingPunct="0">
        <a:spcBef>
          <a:spcPct val="0"/>
        </a:spcBef>
        <a:spcAft>
          <a:spcPct val="0"/>
        </a:spcAft>
        <a:defRPr sz="3600" b="1" cap="none" spc="0">
          <a:ln w="17780" cmpd="sng">
            <a:solidFill>
              <a:srgbClr val="FFFFFF"/>
            </a:solidFill>
            <a:prstDash val="solid"/>
            <a:miter lim="800000"/>
          </a:ln>
          <a:gradFill rotWithShape="1">
            <a:gsLst>
              <a:gs pos="0">
                <a:srgbClr val="000000">
                  <a:tint val="92000"/>
                  <a:shade val="100000"/>
                  <a:satMod val="150000"/>
                </a:srgbClr>
              </a:gs>
              <a:gs pos="49000">
                <a:srgbClr val="000000">
                  <a:tint val="89000"/>
                  <a:shade val="90000"/>
                  <a:satMod val="150000"/>
                </a:srgbClr>
              </a:gs>
              <a:gs pos="50000">
                <a:srgbClr val="000000">
                  <a:tint val="100000"/>
                  <a:shade val="75000"/>
                  <a:satMod val="150000"/>
                </a:srgbClr>
              </a:gs>
              <a:gs pos="95000">
                <a:srgbClr val="000000">
                  <a:shade val="47000"/>
                  <a:satMod val="150000"/>
                </a:srgbClr>
              </a:gs>
              <a:gs pos="100000">
                <a:srgbClr val="000000">
                  <a:shade val="39000"/>
                  <a:satMod val="150000"/>
                </a:srgbClr>
              </a:gs>
            </a:gsLst>
            <a:lin ang="5400000"/>
          </a:gradFill>
          <a:effectLst>
            <a:outerShdw blurRad="50800" algn="tl" rotWithShape="0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Arial Black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Arial Black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Arial Black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Arial Black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Arial Black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Arial Black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Arial Black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Arial Black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600" b="1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3200" b="1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800" b="1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400" b="1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400" b="1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 b="1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 b="1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 b="1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 b="1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wmv"/><Relationship Id="rId1" Type="http://schemas.microsoft.com/office/2007/relationships/media" Target="../media/media1.wmv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2.wmv"/><Relationship Id="rId1" Type="http://schemas.microsoft.com/office/2007/relationships/media" Target="../media/media2.wmv"/><Relationship Id="rId5" Type="http://schemas.openxmlformats.org/officeDocument/2006/relationships/image" Target="../media/image4.png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e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3.wmv"/><Relationship Id="rId1" Type="http://schemas.microsoft.com/office/2007/relationships/media" Target="../media/media3.wmv"/><Relationship Id="rId6" Type="http://schemas.openxmlformats.org/officeDocument/2006/relationships/image" Target="../media/image4.png"/><Relationship Id="rId5" Type="http://schemas.openxmlformats.org/officeDocument/2006/relationships/image" Target="../media/image12.png"/><Relationship Id="rId4" Type="http://schemas.openxmlformats.org/officeDocument/2006/relationships/notesSlide" Target="../notesSlides/notesSlide10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4.wmv"/><Relationship Id="rId1" Type="http://schemas.microsoft.com/office/2007/relationships/media" Target="../media/media4.wmv"/><Relationship Id="rId5" Type="http://schemas.openxmlformats.org/officeDocument/2006/relationships/image" Target="../media/image4.png"/><Relationship Id="rId4" Type="http://schemas.openxmlformats.org/officeDocument/2006/relationships/image" Target="../media/image13.pn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3991759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dirty="0" smtClean="0"/>
              <a:t>Felling Snags</a:t>
            </a:r>
          </a:p>
        </p:txBody>
      </p:sp>
      <p:sp>
        <p:nvSpPr>
          <p:cNvPr id="78851" name="Rectangle 3"/>
          <p:cNvSpPr>
            <a:spLocks noGrp="1" noChangeArrowheads="1"/>
          </p:cNvSpPr>
          <p:nvPr>
            <p:ph idx="1"/>
          </p:nvPr>
        </p:nvSpPr>
        <p:spPr>
          <a:xfrm>
            <a:off x="304800" y="1219200"/>
            <a:ext cx="5334000" cy="5410200"/>
          </a:xfrm>
        </p:spPr>
        <p:txBody>
          <a:bodyPr>
            <a:normAutofit fontScale="85000" lnSpcReduction="10000"/>
          </a:bodyPr>
          <a:lstStyle/>
          <a:p>
            <a:pPr eaLnBrk="1" hangingPunct="1"/>
            <a:r>
              <a:rPr lang="en-US" dirty="0" smtClean="0"/>
              <a:t>Determine </a:t>
            </a:r>
            <a:r>
              <a:rPr lang="en-US" dirty="0" smtClean="0"/>
              <a:t>snag condition, sound </a:t>
            </a:r>
            <a:r>
              <a:rPr lang="en-US" dirty="0" smtClean="0"/>
              <a:t>or soft.</a:t>
            </a:r>
          </a:p>
          <a:p>
            <a:pPr eaLnBrk="1" hangingPunct="1"/>
            <a:r>
              <a:rPr lang="en-US" dirty="0" smtClean="0"/>
              <a:t>Adjust how aggressively you adjust your desired lay from the natural lean of the tree based on the quality of wood and potential overhead hazards.</a:t>
            </a:r>
          </a:p>
          <a:p>
            <a:pPr eaLnBrk="1" hangingPunct="1"/>
            <a:r>
              <a:rPr lang="en-US" dirty="0" smtClean="0"/>
              <a:t>Possibly too dangerous to drive wedges into </a:t>
            </a:r>
            <a:br>
              <a:rPr lang="en-US" dirty="0" smtClean="0"/>
            </a:br>
            <a:r>
              <a:rPr lang="en-US" dirty="0" smtClean="0"/>
              <a:t>or sound.</a:t>
            </a:r>
          </a:p>
        </p:txBody>
      </p:sp>
      <p:pic>
        <p:nvPicPr>
          <p:cNvPr id="4" name="Picture 3" descr="IMG_1166.JPG"/>
          <p:cNvPicPr>
            <a:picLocks noChangeAspect="1"/>
          </p:cNvPicPr>
          <p:nvPr/>
        </p:nvPicPr>
        <p:blipFill>
          <a:blip r:embed="rId3" cstate="print"/>
          <a:srcRect t="3555" r="4082"/>
          <a:stretch>
            <a:fillRect/>
          </a:stretch>
        </p:blipFill>
        <p:spPr>
          <a:xfrm>
            <a:off x="5562600" y="1219200"/>
            <a:ext cx="3581400" cy="540157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5" name="Rectangle 6"/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/>
          <a:lstStyle/>
          <a:p>
            <a:pPr eaLnBrk="1" hangingPunct="1"/>
            <a:r>
              <a:rPr lang="en-US" dirty="0" smtClean="0"/>
              <a:t>Felling Snags</a:t>
            </a:r>
          </a:p>
        </p:txBody>
      </p:sp>
      <p:sp>
        <p:nvSpPr>
          <p:cNvPr id="79874" name="Rectangle 3"/>
          <p:cNvSpPr>
            <a:spLocks noGrp="1" noChangeArrowheads="1"/>
          </p:cNvSpPr>
          <p:nvPr>
            <p:ph idx="1"/>
          </p:nvPr>
        </p:nvSpPr>
        <p:spPr>
          <a:xfrm>
            <a:off x="609600" y="1371600"/>
            <a:ext cx="8001000" cy="4953000"/>
          </a:xfrm>
        </p:spPr>
        <p:txBody>
          <a:bodyPr/>
          <a:lstStyle/>
          <a:p>
            <a:pPr eaLnBrk="1" hangingPunct="1"/>
            <a:r>
              <a:rPr lang="en-US" dirty="0"/>
              <a:t>Observe the </a:t>
            </a:r>
            <a:r>
              <a:rPr lang="en-US" dirty="0" smtClean="0"/>
              <a:t>top.</a:t>
            </a:r>
            <a:endParaRPr lang="en-US" dirty="0"/>
          </a:p>
          <a:p>
            <a:pPr eaLnBrk="1" hangingPunct="1"/>
            <a:r>
              <a:rPr lang="en-US" dirty="0" smtClean="0"/>
              <a:t>Swamp out the base.</a:t>
            </a:r>
          </a:p>
          <a:p>
            <a:pPr eaLnBrk="1" hangingPunct="1"/>
            <a:r>
              <a:rPr lang="en-US" dirty="0" smtClean="0"/>
              <a:t>Size up.</a:t>
            </a:r>
          </a:p>
          <a:p>
            <a:pPr eaLnBrk="1" hangingPunct="1"/>
            <a:r>
              <a:rPr lang="en-US" dirty="0" smtClean="0"/>
              <a:t>Determine two escape routes.</a:t>
            </a:r>
          </a:p>
          <a:p>
            <a:pPr eaLnBrk="1" hangingPunct="1">
              <a:buClr>
                <a:schemeClr val="tx1"/>
              </a:buClr>
            </a:pPr>
            <a:r>
              <a:rPr lang="en-US" u="sng" dirty="0" smtClean="0">
                <a:solidFill>
                  <a:srgbClr val="C00000"/>
                </a:solidFill>
              </a:rPr>
              <a:t>Do not</a:t>
            </a:r>
            <a:r>
              <a:rPr lang="en-US" dirty="0" smtClean="0">
                <a:solidFill>
                  <a:srgbClr val="C00000"/>
                </a:solidFill>
              </a:rPr>
              <a:t> </a:t>
            </a:r>
            <a:r>
              <a:rPr lang="en-US" dirty="0" smtClean="0"/>
              <a:t>fell a snag against its lean.</a:t>
            </a:r>
            <a:r>
              <a:rPr lang="en-US" b="0" dirty="0" smtClean="0"/>
              <a:t>  </a:t>
            </a:r>
          </a:p>
          <a:p>
            <a:pPr eaLnBrk="1" hangingPunct="1"/>
            <a:r>
              <a:rPr lang="en-US" dirty="0" smtClean="0"/>
              <a:t>Be alert for the snag pinching </a:t>
            </a:r>
            <a:br>
              <a:rPr lang="en-US" dirty="0" smtClean="0"/>
            </a:br>
            <a:r>
              <a:rPr lang="en-US" dirty="0" smtClean="0"/>
              <a:t>the bar.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Snag Video</a:t>
            </a:r>
            <a:endParaRPr lang="en-US" dirty="0"/>
          </a:p>
        </p:txBody>
      </p:sp>
      <p:sp>
        <p:nvSpPr>
          <p:cNvPr id="4" name="TextBox 3"/>
          <p:cNvSpPr txBox="1"/>
          <p:nvPr/>
        </p:nvSpPr>
        <p:spPr>
          <a:xfrm>
            <a:off x="609600" y="6246725"/>
            <a:ext cx="1981200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" dirty="0" smtClean="0">
                <a:solidFill>
                  <a:schemeClr val="tx1">
                    <a:lumMod val="75000"/>
                  </a:schemeClr>
                </a:solidFill>
                <a:latin typeface="+mn-lt"/>
              </a:rPr>
              <a:t>Click </a:t>
            </a:r>
            <a:r>
              <a:rPr lang="en-US" sz="800" dirty="0" smtClean="0">
                <a:solidFill>
                  <a:schemeClr val="tx1">
                    <a:lumMod val="75000"/>
                  </a:schemeClr>
                </a:solidFill>
                <a:latin typeface="+mn-lt"/>
              </a:rPr>
              <a:t>video </a:t>
            </a:r>
            <a:r>
              <a:rPr lang="en-US" sz="800" dirty="0" smtClean="0">
                <a:solidFill>
                  <a:schemeClr val="tx1">
                    <a:lumMod val="75000"/>
                  </a:schemeClr>
                </a:solidFill>
                <a:latin typeface="+mn-lt"/>
              </a:rPr>
              <a:t>window to play media.</a:t>
            </a:r>
            <a:endParaRPr lang="en-US" sz="800" dirty="0">
              <a:solidFill>
                <a:schemeClr val="tx1">
                  <a:lumMod val="75000"/>
                </a:schemeClr>
              </a:solidFill>
              <a:latin typeface="+mn-lt"/>
            </a:endParaRPr>
          </a:p>
        </p:txBody>
      </p:sp>
      <p:pic>
        <p:nvPicPr>
          <p:cNvPr id="5" name="snag.wmv">
            <a:hlinkClick r:id="" action="ppaction://media"/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/>
          <a:srcRect l="17937" t="15138" r="17433" b="12310"/>
          <a:stretch/>
        </p:blipFill>
        <p:spPr>
          <a:xfrm>
            <a:off x="817410" y="1219200"/>
            <a:ext cx="7509180" cy="4976180"/>
          </a:xfrm>
          <a:prstGeom prst="rect">
            <a:avLst/>
          </a:prstGeom>
          <a:ln w="107950" cap="rnd">
            <a:solidFill>
              <a:srgbClr val="C8C6BD"/>
            </a:solidFill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171450" prst="hardEdge"/>
            <a:extrusionClr>
              <a:srgbClr val="FFFFFF"/>
            </a:extrusionClr>
          </a:sp3d>
        </p:spPr>
      </p:pic>
      <p:pic>
        <p:nvPicPr>
          <p:cNvPr id="6" name="Picture 4" descr="C:\Users\rnavarro\AppData\Local\Microsoft\Windows\Temporary Internet Files\Content.IE5\UQUB8DQS\MC900433865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5135" cy="9151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197527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 fullScrn="1">
              <p:cMediaNode vol="80000">
                <p:cTn id="7" fill="remove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Small-Snag </a:t>
            </a:r>
            <a:r>
              <a:rPr lang="en-US" dirty="0"/>
              <a:t>V</a:t>
            </a:r>
            <a:r>
              <a:rPr lang="en-US" dirty="0" smtClean="0"/>
              <a:t>ideo</a:t>
            </a:r>
            <a:endParaRPr lang="en-US" dirty="0"/>
          </a:p>
        </p:txBody>
      </p:sp>
      <p:pic>
        <p:nvPicPr>
          <p:cNvPr id="4" name="Small Snag.wmv">
            <a:hlinkClick r:id="" action="ppaction://media"/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/>
          <a:srcRect l="11973" t="11857" r="12444" b="12071"/>
          <a:stretch/>
        </p:blipFill>
        <p:spPr>
          <a:xfrm>
            <a:off x="1223793" y="1295400"/>
            <a:ext cx="6696414" cy="4942260"/>
          </a:xfrm>
          <a:prstGeom prst="rect">
            <a:avLst/>
          </a:prstGeom>
          <a:ln w="107950" cap="rnd">
            <a:solidFill>
              <a:srgbClr val="C8C6BD"/>
            </a:solidFill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171450" prst="hardEdge"/>
            <a:extrusionClr>
              <a:srgbClr val="FFFFFF"/>
            </a:extrusionClr>
          </a:sp3d>
        </p:spPr>
      </p:pic>
      <p:sp>
        <p:nvSpPr>
          <p:cNvPr id="5" name="TextBox 4"/>
          <p:cNvSpPr txBox="1"/>
          <p:nvPr/>
        </p:nvSpPr>
        <p:spPr>
          <a:xfrm>
            <a:off x="1219200" y="6248400"/>
            <a:ext cx="1905000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" dirty="0" smtClean="0">
                <a:solidFill>
                  <a:schemeClr val="tx1">
                    <a:lumMod val="75000"/>
                  </a:schemeClr>
                </a:solidFill>
                <a:latin typeface="+mn-lt"/>
              </a:rPr>
              <a:t>Click video window to play media.</a:t>
            </a:r>
            <a:endParaRPr lang="en-US" sz="800" dirty="0">
              <a:solidFill>
                <a:schemeClr val="tx1">
                  <a:lumMod val="75000"/>
                </a:schemeClr>
              </a:solidFill>
              <a:latin typeface="+mn-lt"/>
            </a:endParaRPr>
          </a:p>
        </p:txBody>
      </p:sp>
      <p:pic>
        <p:nvPicPr>
          <p:cNvPr id="6" name="Picture 4" descr="C:\Users\rnavarro\AppData\Local\Microsoft\Windows\Temporary Internet Files\Content.IE5\UQUB8DQS\MC900433865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5135" cy="9151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409330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 fullScrn="1">
              <p:cMediaNode vol="80000">
                <p:cTn id="7" fill="remove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0898" name="Picture 3" descr="flaggi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57150" y="0"/>
            <a:ext cx="92583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0899" name="Rectangle 2"/>
          <p:cNvSpPr>
            <a:spLocks noGrp="1" noChangeArrowheads="1"/>
          </p:cNvSpPr>
          <p:nvPr>
            <p:ph type="title"/>
          </p:nvPr>
        </p:nvSpPr>
        <p:spPr>
          <a:xfrm>
            <a:off x="533400" y="1371600"/>
            <a:ext cx="4572000" cy="4495800"/>
          </a:xfrm>
          <a:effectLst>
            <a:outerShdw dist="35921" dir="2700000" algn="ctr" rotWithShape="0">
              <a:srgbClr val="003366"/>
            </a:outerShdw>
          </a:effectLst>
        </p:spPr>
        <p:txBody>
          <a:bodyPr/>
          <a:lstStyle/>
          <a:p>
            <a:pPr algn="l" eaLnBrk="1" hangingPunct="1"/>
            <a:r>
              <a:rPr lang="en-US" sz="4000" dirty="0" smtClean="0">
                <a:ln w="17780" cmpd="sng">
                  <a:noFill/>
                  <a:prstDash val="solid"/>
                  <a:miter lim="800000"/>
                </a:ln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Always flag </a:t>
            </a:r>
            <a:br>
              <a:rPr lang="en-US" sz="4000" dirty="0" smtClean="0">
                <a:ln w="17780" cmpd="sng">
                  <a:noFill/>
                  <a:prstDash val="solid"/>
                  <a:miter lim="800000"/>
                </a:ln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</a:br>
            <a:r>
              <a:rPr lang="en-US" sz="4000" dirty="0" smtClean="0">
                <a:ln w="17780" cmpd="sng">
                  <a:noFill/>
                  <a:prstDash val="solid"/>
                  <a:miter lim="800000"/>
                </a:ln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a tree too hazardous </a:t>
            </a:r>
            <a:br>
              <a:rPr lang="en-US" sz="4000" dirty="0" smtClean="0">
                <a:ln w="17780" cmpd="sng">
                  <a:noFill/>
                  <a:prstDash val="solid"/>
                  <a:miter lim="800000"/>
                </a:ln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</a:br>
            <a:r>
              <a:rPr lang="en-US" sz="4000" dirty="0" smtClean="0">
                <a:ln w="17780" cmpd="sng">
                  <a:noFill/>
                  <a:prstDash val="solid"/>
                  <a:miter lim="800000"/>
                </a:ln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to fell.</a:t>
            </a:r>
            <a:br>
              <a:rPr lang="en-US" sz="4000" dirty="0" smtClean="0">
                <a:ln w="17780" cmpd="sng">
                  <a:noFill/>
                  <a:prstDash val="solid"/>
                  <a:miter lim="800000"/>
                </a:ln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</a:br>
            <a:r>
              <a:rPr lang="en-US" sz="4000" dirty="0" smtClean="0">
                <a:ln w="17780" cmpd="sng">
                  <a:noFill/>
                  <a:prstDash val="solid"/>
                  <a:miter lim="800000"/>
                </a:ln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Flag off the entire working area.</a:t>
            </a:r>
          </a:p>
        </p:txBody>
      </p:sp>
      <p:sp>
        <p:nvSpPr>
          <p:cNvPr id="5" name="Freeform 4"/>
          <p:cNvSpPr/>
          <p:nvPr/>
        </p:nvSpPr>
        <p:spPr>
          <a:xfrm>
            <a:off x="-36000" y="-43200"/>
            <a:ext cx="9216000" cy="403200"/>
          </a:xfrm>
          <a:custGeom>
            <a:avLst/>
            <a:gdLst>
              <a:gd name="connsiteX0" fmla="*/ 7200 w 9216000"/>
              <a:gd name="connsiteY0" fmla="*/ 7200 h 403200"/>
              <a:gd name="connsiteX1" fmla="*/ 9216000 w 9216000"/>
              <a:gd name="connsiteY1" fmla="*/ 0 h 403200"/>
              <a:gd name="connsiteX2" fmla="*/ 9216000 w 9216000"/>
              <a:gd name="connsiteY2" fmla="*/ 403200 h 403200"/>
              <a:gd name="connsiteX3" fmla="*/ 8546400 w 9216000"/>
              <a:gd name="connsiteY3" fmla="*/ 403200 h 403200"/>
              <a:gd name="connsiteX4" fmla="*/ 8380800 w 9216000"/>
              <a:gd name="connsiteY4" fmla="*/ 266400 h 403200"/>
              <a:gd name="connsiteX5" fmla="*/ 734400 w 9216000"/>
              <a:gd name="connsiteY5" fmla="*/ 259200 h 403200"/>
              <a:gd name="connsiteX6" fmla="*/ 691200 w 9216000"/>
              <a:gd name="connsiteY6" fmla="*/ 295200 h 403200"/>
              <a:gd name="connsiteX7" fmla="*/ 0 w 9216000"/>
              <a:gd name="connsiteY7" fmla="*/ 295200 h 403200"/>
              <a:gd name="connsiteX8" fmla="*/ 7200 w 9216000"/>
              <a:gd name="connsiteY8" fmla="*/ 7200 h 403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216000" h="403200">
                <a:moveTo>
                  <a:pt x="7200" y="7200"/>
                </a:moveTo>
                <a:lnTo>
                  <a:pt x="9216000" y="0"/>
                </a:lnTo>
                <a:lnTo>
                  <a:pt x="9216000" y="403200"/>
                </a:lnTo>
                <a:lnTo>
                  <a:pt x="8546400" y="403200"/>
                </a:lnTo>
                <a:lnTo>
                  <a:pt x="8380800" y="266400"/>
                </a:lnTo>
                <a:lnTo>
                  <a:pt x="734400" y="259200"/>
                </a:lnTo>
                <a:lnTo>
                  <a:pt x="691200" y="295200"/>
                </a:lnTo>
                <a:lnTo>
                  <a:pt x="0" y="295200"/>
                </a:lnTo>
                <a:lnTo>
                  <a:pt x="7200" y="7200"/>
                </a:lnTo>
                <a:close/>
              </a:path>
            </a:pathLst>
          </a:custGeom>
          <a:solidFill>
            <a:schemeClr val="bg2"/>
          </a:solidFill>
          <a:ln w="127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reeform 5"/>
          <p:cNvSpPr/>
          <p:nvPr/>
        </p:nvSpPr>
        <p:spPr>
          <a:xfrm>
            <a:off x="-43200" y="6595200"/>
            <a:ext cx="9223200" cy="316800"/>
          </a:xfrm>
          <a:custGeom>
            <a:avLst/>
            <a:gdLst>
              <a:gd name="connsiteX0" fmla="*/ 9223200 w 9223200"/>
              <a:gd name="connsiteY0" fmla="*/ 57600 h 316800"/>
              <a:gd name="connsiteX1" fmla="*/ 7538400 w 9223200"/>
              <a:gd name="connsiteY1" fmla="*/ 57600 h 316800"/>
              <a:gd name="connsiteX2" fmla="*/ 7488000 w 9223200"/>
              <a:gd name="connsiteY2" fmla="*/ 115200 h 316800"/>
              <a:gd name="connsiteX3" fmla="*/ 5090400 w 9223200"/>
              <a:gd name="connsiteY3" fmla="*/ 115200 h 316800"/>
              <a:gd name="connsiteX4" fmla="*/ 4982400 w 9223200"/>
              <a:gd name="connsiteY4" fmla="*/ 0 h 316800"/>
              <a:gd name="connsiteX5" fmla="*/ 0 w 9223200"/>
              <a:gd name="connsiteY5" fmla="*/ 0 h 316800"/>
              <a:gd name="connsiteX6" fmla="*/ 0 w 9223200"/>
              <a:gd name="connsiteY6" fmla="*/ 309600 h 316800"/>
              <a:gd name="connsiteX7" fmla="*/ 9216000 w 9223200"/>
              <a:gd name="connsiteY7" fmla="*/ 316800 h 316800"/>
              <a:gd name="connsiteX8" fmla="*/ 9223200 w 9223200"/>
              <a:gd name="connsiteY8" fmla="*/ 57600 h 316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223200" h="316800">
                <a:moveTo>
                  <a:pt x="9223200" y="57600"/>
                </a:moveTo>
                <a:lnTo>
                  <a:pt x="7538400" y="57600"/>
                </a:lnTo>
                <a:lnTo>
                  <a:pt x="7488000" y="115200"/>
                </a:lnTo>
                <a:lnTo>
                  <a:pt x="5090400" y="115200"/>
                </a:lnTo>
                <a:lnTo>
                  <a:pt x="4982400" y="0"/>
                </a:lnTo>
                <a:lnTo>
                  <a:pt x="0" y="0"/>
                </a:lnTo>
                <a:lnTo>
                  <a:pt x="0" y="309600"/>
                </a:lnTo>
                <a:lnTo>
                  <a:pt x="9216000" y="316800"/>
                </a:lnTo>
                <a:lnTo>
                  <a:pt x="9223200" y="57600"/>
                </a:lnTo>
                <a:close/>
              </a:path>
            </a:pathLst>
          </a:custGeom>
          <a:solidFill>
            <a:schemeClr val="bg2"/>
          </a:solidFill>
          <a:ln w="127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fontAlgn="base">
              <a:spcBef>
                <a:spcPct val="0"/>
              </a:spcBef>
              <a:spcAft>
                <a:spcPct val="0"/>
              </a:spcAft>
            </a:pPr>
            <a:endParaRPr lang="en-US" sz="24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7" name="Rectangle 6"/>
          <p:cNvSpPr>
            <a:spLocks noChangeArrowheads="1"/>
          </p:cNvSpPr>
          <p:nvPr/>
        </p:nvSpPr>
        <p:spPr bwMode="auto">
          <a:xfrm>
            <a:off x="8077200" y="6640800"/>
            <a:ext cx="11172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algn="r">
              <a:defRPr/>
            </a:pPr>
            <a:r>
              <a:rPr lang="en-US" sz="900" b="0" dirty="0" smtClean="0">
                <a:solidFill>
                  <a:schemeClr val="accent3">
                    <a:lumMod val="75000"/>
                  </a:schemeClr>
                </a:solidFill>
                <a:latin typeface="+mn-lt"/>
              </a:rPr>
              <a:t>Slide 4C-</a:t>
            </a:r>
            <a:fld id="{302E4A08-687E-4FEB-9B87-F83A52ABA108}" type="slidenum">
              <a:rPr lang="en-US" sz="900" b="0" smtClean="0">
                <a:solidFill>
                  <a:schemeClr val="accent3">
                    <a:lumMod val="75000"/>
                  </a:schemeClr>
                </a:solidFill>
                <a:latin typeface="+mn-lt"/>
              </a:rPr>
              <a:pPr algn="r">
                <a:defRPr/>
              </a:pPr>
              <a:t>79</a:t>
            </a:fld>
            <a:endParaRPr lang="en-US" sz="900" b="0" dirty="0">
              <a:solidFill>
                <a:schemeClr val="accent3">
                  <a:lumMod val="75000"/>
                </a:schemeClr>
              </a:solidFill>
              <a:latin typeface="+mn-lt"/>
            </a:endParaRPr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auto">
          <a:xfrm>
            <a:off x="76200" y="6640800"/>
            <a:ext cx="48006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algn="l">
              <a:defRPr/>
            </a:pPr>
            <a:r>
              <a:rPr lang="en-US" sz="900" b="0" dirty="0" smtClean="0">
                <a:solidFill>
                  <a:schemeClr val="accent3">
                    <a:lumMod val="75000"/>
                  </a:schemeClr>
                </a:solidFill>
                <a:latin typeface="+mn-lt"/>
              </a:rPr>
              <a:t>Unit 4C –  </a:t>
            </a:r>
            <a:r>
              <a:rPr lang="en-US" sz="900" b="0" kern="1200" dirty="0" smtClean="0">
                <a:solidFill>
                  <a:schemeClr val="accent3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Chain Saw Tasks and Techniques:  Felling (Part 3 of 3)</a:t>
            </a:r>
            <a:endParaRPr lang="en-US" sz="900" b="0" kern="1200" dirty="0">
              <a:solidFill>
                <a:schemeClr val="accent3">
                  <a:lumMod val="75000"/>
                </a:schemeClr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Rectangle 7"/>
          <p:cNvSpPr>
            <a:spLocks noChangeArrowheads="1"/>
          </p:cNvSpPr>
          <p:nvPr/>
        </p:nvSpPr>
        <p:spPr bwMode="auto">
          <a:xfrm>
            <a:off x="8418000" y="54600"/>
            <a:ext cx="7620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algn="r">
              <a:defRPr/>
            </a:pPr>
            <a:r>
              <a:rPr lang="en-US" sz="1600" b="1" dirty="0" smtClean="0">
                <a:solidFill>
                  <a:schemeClr val="bg1"/>
                </a:solidFill>
                <a:latin typeface="+mn-lt"/>
              </a:rPr>
              <a:t>S-212</a:t>
            </a:r>
            <a:endParaRPr lang="en-US" sz="1600" b="1" dirty="0">
              <a:solidFill>
                <a:schemeClr val="bg1"/>
              </a:solidFill>
              <a:latin typeface="+mn-lt"/>
            </a:endParaRPr>
          </a:p>
        </p:txBody>
      </p:sp>
      <p:sp>
        <p:nvSpPr>
          <p:cNvPr id="10" name="Rectangle 7"/>
          <p:cNvSpPr>
            <a:spLocks noChangeArrowheads="1"/>
          </p:cNvSpPr>
          <p:nvPr/>
        </p:nvSpPr>
        <p:spPr bwMode="auto">
          <a:xfrm>
            <a:off x="685800" y="0"/>
            <a:ext cx="7772400" cy="228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algn="ctr">
              <a:defRPr/>
            </a:pPr>
            <a:r>
              <a:rPr lang="en-US" sz="900" b="1" dirty="0" smtClean="0">
                <a:solidFill>
                  <a:schemeClr val="bg1"/>
                </a:solidFill>
                <a:latin typeface="+mn-lt"/>
              </a:rPr>
              <a:t>W I L D L A N D    F I R E    C H A I N    S A W S</a:t>
            </a:r>
            <a:endParaRPr lang="en-US" sz="900" b="1" dirty="0">
              <a:solidFill>
                <a:schemeClr val="bg1"/>
              </a:solidFill>
              <a:latin typeface="+mn-lt"/>
            </a:endParaRPr>
          </a:p>
        </p:txBody>
      </p:sp>
      <p:sp>
        <p:nvSpPr>
          <p:cNvPr id="11" name="Rectangle 6"/>
          <p:cNvSpPr txBox="1">
            <a:spLocks noChangeArrowheads="1"/>
          </p:cNvSpPr>
          <p:nvPr/>
        </p:nvSpPr>
        <p:spPr bwMode="auto">
          <a:xfrm>
            <a:off x="0" y="457200"/>
            <a:ext cx="5105400" cy="1219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000" b="1" cap="none" spc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Arial Black" pitchFamily="34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Arial Black" pitchFamily="34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Arial Black" pitchFamily="34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Arial Black" pitchFamily="34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Arial Black" pitchFamily="34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Arial Black" pitchFamily="34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Arial Black" pitchFamily="34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Arial Black" pitchFamily="34" charset="0"/>
              </a:defRPr>
            </a:lvl9pPr>
          </a:lstStyle>
          <a:p>
            <a:pPr eaLnBrk="1" hangingPunct="1"/>
            <a:r>
              <a:rPr lang="en-US" dirty="0" smtClean="0"/>
              <a:t>Felling Snags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2704" y="2286000"/>
            <a:ext cx="3586896" cy="2819400"/>
          </a:xfrm>
        </p:spPr>
        <p:txBody>
          <a:bodyPr/>
          <a:lstStyle/>
          <a:p>
            <a:pPr algn="l"/>
            <a:r>
              <a:rPr lang="en-US" dirty="0" smtClean="0"/>
              <a:t>Leaners are more prone to barber chairing.</a:t>
            </a:r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40555" y="0"/>
            <a:ext cx="3789045" cy="6858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Leaners</a:t>
            </a:r>
          </a:p>
        </p:txBody>
      </p:sp>
      <p:sp>
        <p:nvSpPr>
          <p:cNvPr id="81923" name="Content Placeholder 2"/>
          <p:cNvSpPr>
            <a:spLocks noGrp="1"/>
          </p:cNvSpPr>
          <p:nvPr>
            <p:ph idx="1"/>
          </p:nvPr>
        </p:nvSpPr>
        <p:spPr>
          <a:xfrm>
            <a:off x="685800" y="1524000"/>
            <a:ext cx="7772400" cy="5029200"/>
          </a:xfrm>
        </p:spPr>
        <p:txBody>
          <a:bodyPr/>
          <a:lstStyle/>
          <a:p>
            <a:pPr marL="0" indent="0">
              <a:buNone/>
            </a:pPr>
            <a:r>
              <a:rPr lang="en-US" sz="4000" dirty="0" smtClean="0"/>
              <a:t>Methods for </a:t>
            </a:r>
            <a:br>
              <a:rPr lang="en-US" sz="4000" dirty="0" smtClean="0"/>
            </a:br>
            <a:r>
              <a:rPr lang="en-US" sz="4000" dirty="0" smtClean="0"/>
              <a:t>removing:</a:t>
            </a:r>
          </a:p>
          <a:p>
            <a:r>
              <a:rPr lang="en-US" sz="3600" dirty="0" smtClean="0"/>
              <a:t>Boring back cut</a:t>
            </a:r>
          </a:p>
          <a:p>
            <a:r>
              <a:rPr lang="en-US" sz="3600" dirty="0" smtClean="0"/>
              <a:t>Triangle cut</a:t>
            </a:r>
          </a:p>
          <a:p>
            <a:pPr lvl="2"/>
            <a:r>
              <a:rPr lang="en-US" sz="3200" dirty="0"/>
              <a:t>Solid wood</a:t>
            </a:r>
          </a:p>
          <a:p>
            <a:pPr lvl="2"/>
            <a:r>
              <a:rPr lang="en-US" sz="3200" dirty="0" smtClean="0"/>
              <a:t>Rotten wood</a:t>
            </a:r>
          </a:p>
        </p:txBody>
      </p:sp>
      <p:pic>
        <p:nvPicPr>
          <p:cNvPr id="4" name="Picture 3" descr="HEAVY LEANER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519711" y="1143000"/>
            <a:ext cx="3624290" cy="5455920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533400" y="5867400"/>
            <a:ext cx="47244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800" b="1" dirty="0" smtClean="0">
                <a:latin typeface="+mn-lt"/>
                <a:cs typeface="Times New Roman" pitchFamily="18" charset="0"/>
              </a:rPr>
              <a:t>Refer to the optional Appendix E for more information about these methods.</a:t>
            </a:r>
            <a:endParaRPr lang="en-US" sz="1800" b="1" dirty="0">
              <a:latin typeface="+mn-lt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Hangups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err="1"/>
              <a:t>Hangups</a:t>
            </a:r>
            <a:r>
              <a:rPr lang="en-US" dirty="0"/>
              <a:t> are very dangerous; they account for a high percentage of cutting injuries every year.</a:t>
            </a:r>
          </a:p>
          <a:p>
            <a:r>
              <a:rPr lang="en-US" dirty="0" smtClean="0"/>
              <a:t>Analyze any </a:t>
            </a:r>
            <a:r>
              <a:rPr lang="en-US" dirty="0" err="1" smtClean="0"/>
              <a:t>hangup</a:t>
            </a:r>
            <a:r>
              <a:rPr lang="en-US" dirty="0" smtClean="0"/>
              <a:t> you encounter, and consult </a:t>
            </a:r>
            <a:r>
              <a:rPr lang="en-US" dirty="0"/>
              <a:t>with a more experienced faller before </a:t>
            </a:r>
            <a:r>
              <a:rPr lang="en-US" dirty="0" smtClean="0"/>
              <a:t>making any </a:t>
            </a:r>
            <a:r>
              <a:rPr lang="en-US" dirty="0"/>
              <a:t>cuts. </a:t>
            </a:r>
          </a:p>
        </p:txBody>
      </p:sp>
    </p:spTree>
    <p:extLst>
      <p:ext uri="{BB962C8B-B14F-4D97-AF65-F5344CB8AC3E}">
        <p14:creationId xmlns:p14="http://schemas.microsoft.com/office/powerpoint/2010/main" val="13077531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Hangups</a:t>
            </a:r>
            <a:r>
              <a:rPr lang="en-US" dirty="0"/>
              <a:t> (cont.)</a:t>
            </a:r>
            <a:endParaRPr lang="en-US" dirty="0" smtClean="0"/>
          </a:p>
        </p:txBody>
      </p:sp>
      <p:sp>
        <p:nvSpPr>
          <p:cNvPr id="8704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Methods for mitigating:</a:t>
            </a:r>
          </a:p>
          <a:p>
            <a:pPr lvl="1"/>
            <a:r>
              <a:rPr lang="en-US" dirty="0" smtClean="0"/>
              <a:t>Chunking down</a:t>
            </a:r>
          </a:p>
          <a:p>
            <a:pPr lvl="1"/>
            <a:r>
              <a:rPr lang="en-US" dirty="0" smtClean="0"/>
              <a:t>Accordion</a:t>
            </a:r>
          </a:p>
          <a:p>
            <a:pPr lvl="1"/>
            <a:r>
              <a:rPr lang="en-US" dirty="0" smtClean="0"/>
              <a:t>P-cord</a:t>
            </a:r>
          </a:p>
          <a:p>
            <a:pPr lvl="1"/>
            <a:r>
              <a:rPr lang="en-US" dirty="0" smtClean="0"/>
              <a:t>Explosives</a:t>
            </a:r>
          </a:p>
          <a:p>
            <a:pPr lvl="1"/>
            <a:r>
              <a:rPr lang="en-US" dirty="0" smtClean="0"/>
              <a:t>Driving </a:t>
            </a:r>
            <a:r>
              <a:rPr lang="en-US" dirty="0"/>
              <a:t>trees over with other trees</a:t>
            </a:r>
          </a:p>
          <a:p>
            <a:pPr lvl="1"/>
            <a:r>
              <a:rPr lang="en-US" dirty="0" smtClean="0"/>
              <a:t>Rigging</a:t>
            </a:r>
          </a:p>
          <a:p>
            <a:pPr lvl="1"/>
            <a:r>
              <a:rPr lang="en-US" dirty="0" smtClean="0"/>
              <a:t>Equipment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33400" y="6172200"/>
            <a:ext cx="8534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800" b="1" dirty="0" smtClean="0">
                <a:latin typeface="+mn-lt"/>
                <a:cs typeface="Times New Roman" pitchFamily="18" charset="0"/>
              </a:rPr>
              <a:t>Refer to the optional Appendix E for more information about these methods.</a:t>
            </a:r>
            <a:endParaRPr lang="en-US" sz="1800" b="1" dirty="0">
              <a:latin typeface="+mn-lt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779414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_MG_0156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852443" y="1883500"/>
            <a:ext cx="7067550" cy="4711700"/>
          </a:xfrm>
          <a:prstGeom prst="rect">
            <a:avLst/>
          </a:prstGeom>
        </p:spPr>
      </p:pic>
      <p:sp>
        <p:nvSpPr>
          <p:cNvPr id="89091" name="Rectangle 2"/>
          <p:cNvSpPr>
            <a:spLocks noGrp="1" noChangeArrowheads="1"/>
          </p:cNvSpPr>
          <p:nvPr>
            <p:ph type="title"/>
          </p:nvPr>
        </p:nvSpPr>
        <p:spPr>
          <a:xfrm>
            <a:off x="807720" y="228600"/>
            <a:ext cx="7146146" cy="624911"/>
          </a:xfrm>
        </p:spPr>
        <p:txBody>
          <a:bodyPr/>
          <a:lstStyle/>
          <a:p>
            <a:r>
              <a:rPr lang="en-US" dirty="0" smtClean="0"/>
              <a:t>Stump Analysis</a:t>
            </a:r>
            <a:r>
              <a:rPr lang="en-US" dirty="0"/>
              <a:t/>
            </a:r>
            <a:br>
              <a:rPr lang="en-US" dirty="0"/>
            </a:br>
            <a:r>
              <a:rPr lang="en-US" sz="2800" dirty="0">
                <a:latin typeface="Arial Black" pitchFamily="34" charset="0"/>
              </a:rPr>
              <a:t>Before cutting off the </a:t>
            </a:r>
            <a:r>
              <a:rPr lang="en-US" sz="2800" dirty="0" smtClean="0">
                <a:latin typeface="Arial Black" pitchFamily="34" charset="0"/>
              </a:rPr>
              <a:t>stump, </a:t>
            </a:r>
            <a:r>
              <a:rPr lang="en-US" sz="2800" dirty="0">
                <a:latin typeface="Arial Black" pitchFamily="34" charset="0"/>
              </a:rPr>
              <a:t>take a moment to analyze your work.</a:t>
            </a:r>
            <a:br>
              <a:rPr lang="en-US" sz="2800" dirty="0">
                <a:latin typeface="Arial Black" pitchFamily="34" charset="0"/>
              </a:rPr>
            </a:br>
            <a:endParaRPr lang="en-US" sz="2800" dirty="0" smtClean="0">
              <a:latin typeface="Arial Black" pitchFamily="34" charset="0"/>
            </a:endParaRPr>
          </a:p>
        </p:txBody>
      </p:sp>
      <p:sp>
        <p:nvSpPr>
          <p:cNvPr id="60424" name="Text Box 8"/>
          <p:cNvSpPr txBox="1">
            <a:spLocks noChangeArrowheads="1"/>
          </p:cNvSpPr>
          <p:nvPr/>
        </p:nvSpPr>
        <p:spPr bwMode="auto">
          <a:xfrm>
            <a:off x="838200" y="3198018"/>
            <a:ext cx="4014788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US" b="1" dirty="0">
                <a:solidFill>
                  <a:schemeClr val="bg1"/>
                </a:solidFill>
                <a:latin typeface="Arial" charset="0"/>
              </a:rPr>
              <a:t>Gunning cut level?</a:t>
            </a:r>
          </a:p>
        </p:txBody>
      </p:sp>
      <p:sp>
        <p:nvSpPr>
          <p:cNvPr id="60425" name="Text Box 9"/>
          <p:cNvSpPr txBox="1">
            <a:spLocks noChangeArrowheads="1"/>
          </p:cNvSpPr>
          <p:nvPr/>
        </p:nvSpPr>
        <p:spPr bwMode="auto">
          <a:xfrm>
            <a:off x="5486400" y="2960137"/>
            <a:ext cx="2425664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US" b="1" dirty="0" smtClean="0">
                <a:solidFill>
                  <a:schemeClr val="bg1"/>
                </a:solidFill>
                <a:latin typeface="Arial" charset="0"/>
              </a:rPr>
              <a:t>Back cut </a:t>
            </a:r>
            <a:r>
              <a:rPr lang="en-US" b="1" dirty="0">
                <a:solidFill>
                  <a:schemeClr val="bg1"/>
                </a:solidFill>
                <a:latin typeface="Arial" charset="0"/>
              </a:rPr>
              <a:t>level?</a:t>
            </a:r>
          </a:p>
        </p:txBody>
      </p:sp>
      <p:sp>
        <p:nvSpPr>
          <p:cNvPr id="60426" name="Text Box 10"/>
          <p:cNvSpPr txBox="1">
            <a:spLocks noChangeArrowheads="1"/>
          </p:cNvSpPr>
          <p:nvPr/>
        </p:nvSpPr>
        <p:spPr bwMode="auto">
          <a:xfrm>
            <a:off x="5068843" y="3698905"/>
            <a:ext cx="2851150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US" b="1" dirty="0">
                <a:solidFill>
                  <a:schemeClr val="bg1"/>
                </a:solidFill>
                <a:latin typeface="Arial" charset="0"/>
              </a:rPr>
              <a:t>Stump shot even?</a:t>
            </a:r>
          </a:p>
        </p:txBody>
      </p:sp>
      <p:sp>
        <p:nvSpPr>
          <p:cNvPr id="60427" name="Text Box 11"/>
          <p:cNvSpPr txBox="1">
            <a:spLocks noChangeArrowheads="1"/>
          </p:cNvSpPr>
          <p:nvPr/>
        </p:nvSpPr>
        <p:spPr bwMode="auto">
          <a:xfrm>
            <a:off x="947737" y="1905000"/>
            <a:ext cx="4081463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US" b="1" dirty="0">
                <a:solidFill>
                  <a:schemeClr val="bg1"/>
                </a:solidFill>
                <a:latin typeface="Arial" charset="0"/>
              </a:rPr>
              <a:t>Hinge even and adequate?</a:t>
            </a:r>
          </a:p>
        </p:txBody>
      </p:sp>
      <p:sp>
        <p:nvSpPr>
          <p:cNvPr id="9" name="Freeform 8"/>
          <p:cNvSpPr/>
          <p:nvPr/>
        </p:nvSpPr>
        <p:spPr>
          <a:xfrm>
            <a:off x="-36000" y="-43200"/>
            <a:ext cx="9216000" cy="403200"/>
          </a:xfrm>
          <a:custGeom>
            <a:avLst/>
            <a:gdLst>
              <a:gd name="connsiteX0" fmla="*/ 7200 w 9216000"/>
              <a:gd name="connsiteY0" fmla="*/ 7200 h 403200"/>
              <a:gd name="connsiteX1" fmla="*/ 9216000 w 9216000"/>
              <a:gd name="connsiteY1" fmla="*/ 0 h 403200"/>
              <a:gd name="connsiteX2" fmla="*/ 9216000 w 9216000"/>
              <a:gd name="connsiteY2" fmla="*/ 403200 h 403200"/>
              <a:gd name="connsiteX3" fmla="*/ 8546400 w 9216000"/>
              <a:gd name="connsiteY3" fmla="*/ 403200 h 403200"/>
              <a:gd name="connsiteX4" fmla="*/ 8380800 w 9216000"/>
              <a:gd name="connsiteY4" fmla="*/ 266400 h 403200"/>
              <a:gd name="connsiteX5" fmla="*/ 734400 w 9216000"/>
              <a:gd name="connsiteY5" fmla="*/ 259200 h 403200"/>
              <a:gd name="connsiteX6" fmla="*/ 691200 w 9216000"/>
              <a:gd name="connsiteY6" fmla="*/ 295200 h 403200"/>
              <a:gd name="connsiteX7" fmla="*/ 0 w 9216000"/>
              <a:gd name="connsiteY7" fmla="*/ 295200 h 403200"/>
              <a:gd name="connsiteX8" fmla="*/ 7200 w 9216000"/>
              <a:gd name="connsiteY8" fmla="*/ 7200 h 403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216000" h="403200">
                <a:moveTo>
                  <a:pt x="7200" y="7200"/>
                </a:moveTo>
                <a:lnTo>
                  <a:pt x="9216000" y="0"/>
                </a:lnTo>
                <a:lnTo>
                  <a:pt x="9216000" y="403200"/>
                </a:lnTo>
                <a:lnTo>
                  <a:pt x="8546400" y="403200"/>
                </a:lnTo>
                <a:lnTo>
                  <a:pt x="8380800" y="266400"/>
                </a:lnTo>
                <a:lnTo>
                  <a:pt x="734400" y="259200"/>
                </a:lnTo>
                <a:lnTo>
                  <a:pt x="691200" y="295200"/>
                </a:lnTo>
                <a:lnTo>
                  <a:pt x="0" y="295200"/>
                </a:lnTo>
                <a:lnTo>
                  <a:pt x="7200" y="7200"/>
                </a:lnTo>
                <a:close/>
              </a:path>
            </a:pathLst>
          </a:custGeom>
          <a:solidFill>
            <a:schemeClr val="bg2"/>
          </a:solidFill>
          <a:ln w="127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-43200" y="6595200"/>
            <a:ext cx="9223200" cy="316800"/>
          </a:xfrm>
          <a:custGeom>
            <a:avLst/>
            <a:gdLst>
              <a:gd name="connsiteX0" fmla="*/ 9223200 w 9223200"/>
              <a:gd name="connsiteY0" fmla="*/ 57600 h 316800"/>
              <a:gd name="connsiteX1" fmla="*/ 7538400 w 9223200"/>
              <a:gd name="connsiteY1" fmla="*/ 57600 h 316800"/>
              <a:gd name="connsiteX2" fmla="*/ 7488000 w 9223200"/>
              <a:gd name="connsiteY2" fmla="*/ 115200 h 316800"/>
              <a:gd name="connsiteX3" fmla="*/ 5090400 w 9223200"/>
              <a:gd name="connsiteY3" fmla="*/ 115200 h 316800"/>
              <a:gd name="connsiteX4" fmla="*/ 4982400 w 9223200"/>
              <a:gd name="connsiteY4" fmla="*/ 0 h 316800"/>
              <a:gd name="connsiteX5" fmla="*/ 0 w 9223200"/>
              <a:gd name="connsiteY5" fmla="*/ 0 h 316800"/>
              <a:gd name="connsiteX6" fmla="*/ 0 w 9223200"/>
              <a:gd name="connsiteY6" fmla="*/ 309600 h 316800"/>
              <a:gd name="connsiteX7" fmla="*/ 9216000 w 9223200"/>
              <a:gd name="connsiteY7" fmla="*/ 316800 h 316800"/>
              <a:gd name="connsiteX8" fmla="*/ 9223200 w 9223200"/>
              <a:gd name="connsiteY8" fmla="*/ 57600 h 316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223200" h="316800">
                <a:moveTo>
                  <a:pt x="9223200" y="57600"/>
                </a:moveTo>
                <a:lnTo>
                  <a:pt x="7538400" y="57600"/>
                </a:lnTo>
                <a:lnTo>
                  <a:pt x="7488000" y="115200"/>
                </a:lnTo>
                <a:lnTo>
                  <a:pt x="5090400" y="115200"/>
                </a:lnTo>
                <a:lnTo>
                  <a:pt x="4982400" y="0"/>
                </a:lnTo>
                <a:lnTo>
                  <a:pt x="0" y="0"/>
                </a:lnTo>
                <a:lnTo>
                  <a:pt x="0" y="309600"/>
                </a:lnTo>
                <a:lnTo>
                  <a:pt x="9216000" y="316800"/>
                </a:lnTo>
                <a:lnTo>
                  <a:pt x="9223200" y="57600"/>
                </a:lnTo>
                <a:close/>
              </a:path>
            </a:pathLst>
          </a:custGeom>
          <a:solidFill>
            <a:schemeClr val="bg2"/>
          </a:solidFill>
          <a:ln w="127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fontAlgn="base">
              <a:spcBef>
                <a:spcPct val="0"/>
              </a:spcBef>
              <a:spcAft>
                <a:spcPct val="0"/>
              </a:spcAft>
            </a:pPr>
            <a:endParaRPr lang="en-US" sz="24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Rectangle 10"/>
          <p:cNvSpPr>
            <a:spLocks noChangeArrowheads="1"/>
          </p:cNvSpPr>
          <p:nvPr/>
        </p:nvSpPr>
        <p:spPr bwMode="auto">
          <a:xfrm>
            <a:off x="8077200" y="6640800"/>
            <a:ext cx="11172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algn="r">
              <a:defRPr/>
            </a:pPr>
            <a:r>
              <a:rPr lang="en-US" sz="900" b="0" dirty="0" smtClean="0">
                <a:solidFill>
                  <a:schemeClr val="accent3">
                    <a:lumMod val="75000"/>
                  </a:schemeClr>
                </a:solidFill>
                <a:latin typeface="+mn-lt"/>
              </a:rPr>
              <a:t>Slide 4C-</a:t>
            </a:r>
            <a:fld id="{302E4A08-687E-4FEB-9B87-F83A52ABA108}" type="slidenum">
              <a:rPr lang="en-US" sz="900" b="0" smtClean="0">
                <a:solidFill>
                  <a:schemeClr val="accent3">
                    <a:lumMod val="75000"/>
                  </a:schemeClr>
                </a:solidFill>
                <a:latin typeface="+mn-lt"/>
              </a:rPr>
              <a:pPr algn="r">
                <a:defRPr/>
              </a:pPr>
              <a:t>84</a:t>
            </a:fld>
            <a:endParaRPr lang="en-US" sz="900" b="0" dirty="0">
              <a:solidFill>
                <a:schemeClr val="accent3">
                  <a:lumMod val="75000"/>
                </a:schemeClr>
              </a:solidFill>
              <a:latin typeface="+mn-lt"/>
            </a:endParaRPr>
          </a:p>
        </p:txBody>
      </p:sp>
      <p:sp>
        <p:nvSpPr>
          <p:cNvPr id="12" name="Rectangle 7"/>
          <p:cNvSpPr>
            <a:spLocks noChangeArrowheads="1"/>
          </p:cNvSpPr>
          <p:nvPr/>
        </p:nvSpPr>
        <p:spPr bwMode="auto">
          <a:xfrm>
            <a:off x="76200" y="6640800"/>
            <a:ext cx="48006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algn="l">
              <a:defRPr/>
            </a:pPr>
            <a:r>
              <a:rPr lang="en-US" sz="900" b="0" dirty="0" smtClean="0">
                <a:solidFill>
                  <a:schemeClr val="accent3">
                    <a:lumMod val="75000"/>
                  </a:schemeClr>
                </a:solidFill>
                <a:latin typeface="+mn-lt"/>
              </a:rPr>
              <a:t>Unit 4C –  </a:t>
            </a:r>
            <a:r>
              <a:rPr lang="en-US" sz="900" b="0" kern="1200" dirty="0" smtClean="0">
                <a:solidFill>
                  <a:schemeClr val="accent3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Chain Saw Tasks and Techniques:  Felling (Part 3 of 3)</a:t>
            </a:r>
            <a:endParaRPr lang="en-US" sz="900" b="0" kern="1200" dirty="0">
              <a:solidFill>
                <a:schemeClr val="accent3">
                  <a:lumMod val="75000"/>
                </a:schemeClr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3" name="Rectangle 7"/>
          <p:cNvSpPr>
            <a:spLocks noChangeArrowheads="1"/>
          </p:cNvSpPr>
          <p:nvPr/>
        </p:nvSpPr>
        <p:spPr bwMode="auto">
          <a:xfrm>
            <a:off x="8418000" y="54600"/>
            <a:ext cx="7620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algn="r">
              <a:defRPr/>
            </a:pPr>
            <a:r>
              <a:rPr lang="en-US" sz="1600" b="1" dirty="0" smtClean="0">
                <a:solidFill>
                  <a:schemeClr val="bg1"/>
                </a:solidFill>
                <a:latin typeface="+mn-lt"/>
              </a:rPr>
              <a:t>S-212</a:t>
            </a:r>
            <a:endParaRPr lang="en-US" sz="1600" b="1" dirty="0">
              <a:solidFill>
                <a:schemeClr val="bg1"/>
              </a:solidFill>
              <a:latin typeface="+mn-lt"/>
            </a:endParaRPr>
          </a:p>
        </p:txBody>
      </p:sp>
      <p:sp>
        <p:nvSpPr>
          <p:cNvPr id="14" name="Rectangle 7"/>
          <p:cNvSpPr>
            <a:spLocks noChangeArrowheads="1"/>
          </p:cNvSpPr>
          <p:nvPr/>
        </p:nvSpPr>
        <p:spPr bwMode="auto">
          <a:xfrm>
            <a:off x="685800" y="0"/>
            <a:ext cx="7772400" cy="228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algn="ctr">
              <a:defRPr/>
            </a:pPr>
            <a:r>
              <a:rPr lang="en-US" sz="900" b="1" dirty="0" smtClean="0">
                <a:solidFill>
                  <a:schemeClr val="bg1"/>
                </a:solidFill>
                <a:latin typeface="+mn-lt"/>
              </a:rPr>
              <a:t>W I L D L A N D    F I R E    C H A I N    S A W S</a:t>
            </a:r>
            <a:endParaRPr lang="en-US" sz="900" b="1" dirty="0">
              <a:solidFill>
                <a:schemeClr val="bg1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6478071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04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04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04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4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04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0424" grpId="0" autoUpdateAnimBg="0"/>
      <p:bldP spid="60425" grpId="0" autoUpdateAnimBg="0"/>
      <p:bldP spid="60426" grpId="0" autoUpdateAnimBg="0"/>
      <p:bldP spid="60427" grpId="0" autoUpdateAnimBg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Stump Analysis </a:t>
            </a:r>
            <a:endParaRPr lang="en-US" dirty="0"/>
          </a:p>
        </p:txBody>
      </p:sp>
      <p:pic>
        <p:nvPicPr>
          <p:cNvPr id="4" name="Content Placeholder 3" descr="IMG_0209.JPG"/>
          <p:cNvPicPr>
            <a:picLocks noGrp="1" noChangeAspect="1"/>
          </p:cNvPicPr>
          <p:nvPr>
            <p:ph idx="1"/>
          </p:nvPr>
        </p:nvPicPr>
        <p:blipFill>
          <a:blip r:embed="rId3" cstate="print">
            <a:lum bright="20000" contrast="30000"/>
          </a:blip>
          <a:stretch>
            <a:fillRect/>
          </a:stretch>
        </p:blipFill>
        <p:spPr>
          <a:xfrm>
            <a:off x="0" y="1905000"/>
            <a:ext cx="5033772" cy="3355848"/>
          </a:xfrm>
        </p:spPr>
      </p:pic>
      <p:pic>
        <p:nvPicPr>
          <p:cNvPr id="6" name="Picture 5" descr="IMG_2044.JPG"/>
          <p:cNvPicPr>
            <a:picLocks noChangeAspect="1"/>
          </p:cNvPicPr>
          <p:nvPr/>
        </p:nvPicPr>
        <p:blipFill>
          <a:blip r:embed="rId4" cstate="print"/>
          <a:srcRect l="10884" r="8998"/>
          <a:stretch>
            <a:fillRect/>
          </a:stretch>
        </p:blipFill>
        <p:spPr>
          <a:xfrm>
            <a:off x="5114730" y="1905000"/>
            <a:ext cx="4029270" cy="33528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994410" y="5334000"/>
            <a:ext cx="716280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smtClean="0">
                <a:latin typeface="+mn-lt"/>
              </a:rPr>
              <a:t>Discuss what is good or bad about these stumps.</a:t>
            </a:r>
            <a:endParaRPr lang="en-US" sz="3200" b="1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8907224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06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Low Stumping</a:t>
            </a:r>
          </a:p>
        </p:txBody>
      </p:sp>
      <p:sp>
        <p:nvSpPr>
          <p:cNvPr id="88067" name="Content Placeholder 2"/>
          <p:cNvSpPr>
            <a:spLocks noGrp="1"/>
          </p:cNvSpPr>
          <p:nvPr>
            <p:ph idx="1"/>
          </p:nvPr>
        </p:nvSpPr>
        <p:spPr>
          <a:xfrm>
            <a:off x="381000" y="1447800"/>
            <a:ext cx="8763000" cy="5105400"/>
          </a:xfrm>
        </p:spPr>
        <p:txBody>
          <a:bodyPr/>
          <a:lstStyle/>
          <a:p>
            <a:r>
              <a:rPr lang="en-US" dirty="0" smtClean="0"/>
              <a:t>Wedges are typically used to prevent getting the saw stuck.</a:t>
            </a:r>
          </a:p>
          <a:p>
            <a:pPr marL="0" indent="0">
              <a:buNone/>
            </a:pPr>
            <a:endParaRPr lang="en-US" dirty="0" smtClean="0"/>
          </a:p>
          <a:p>
            <a:r>
              <a:rPr lang="en-US" dirty="0" smtClean="0"/>
              <a:t>Another method is using twigs and a wedge, which will allow the stump to rock off the saw.</a:t>
            </a:r>
          </a:p>
        </p:txBody>
      </p:sp>
    </p:spTree>
    <p:extLst>
      <p:ext uri="{BB962C8B-B14F-4D97-AF65-F5344CB8AC3E}">
        <p14:creationId xmlns:p14="http://schemas.microsoft.com/office/powerpoint/2010/main" val="25528593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Title 1"/>
          <p:cNvSpPr>
            <a:spLocks noGrp="1"/>
          </p:cNvSpPr>
          <p:nvPr>
            <p:ph type="title"/>
          </p:nvPr>
        </p:nvSpPr>
        <p:spPr>
          <a:xfrm>
            <a:off x="571500" y="381000"/>
            <a:ext cx="7772400" cy="838200"/>
          </a:xfrm>
        </p:spPr>
        <p:txBody>
          <a:bodyPr/>
          <a:lstStyle/>
          <a:p>
            <a:r>
              <a:rPr lang="en-US" dirty="0" smtClean="0"/>
              <a:t>Low Stumping Video</a:t>
            </a:r>
          </a:p>
        </p:txBody>
      </p:sp>
      <p:sp>
        <p:nvSpPr>
          <p:cNvPr id="7" name="Content Placeholder 6"/>
          <p:cNvSpPr txBox="1">
            <a:spLocks noGrp="1"/>
          </p:cNvSpPr>
          <p:nvPr>
            <p:ph idx="1"/>
          </p:nvPr>
        </p:nvSpPr>
        <p:spPr>
          <a:xfrm>
            <a:off x="1066800" y="6172200"/>
            <a:ext cx="2743200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indent="0">
              <a:buNone/>
            </a:pPr>
            <a:r>
              <a:rPr lang="en-US" sz="800" b="0" dirty="0" smtClean="0">
                <a:solidFill>
                  <a:schemeClr val="tx1">
                    <a:lumMod val="75000"/>
                  </a:schemeClr>
                </a:solidFill>
                <a:latin typeface="+mn-lt"/>
              </a:rPr>
              <a:t>Click video window to play media.</a:t>
            </a:r>
            <a:endParaRPr lang="en-US" sz="800" b="0" dirty="0">
              <a:solidFill>
                <a:schemeClr val="tx1">
                  <a:lumMod val="75000"/>
                </a:schemeClr>
              </a:solidFill>
              <a:latin typeface="+mn-lt"/>
            </a:endParaRPr>
          </a:p>
        </p:txBody>
      </p:sp>
      <p:pic>
        <p:nvPicPr>
          <p:cNvPr id="4" name="low stump.wmv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371600" y="1226820"/>
            <a:ext cx="6400800" cy="4800600"/>
          </a:xfrm>
          <a:prstGeom prst="rect">
            <a:avLst/>
          </a:prstGeom>
          <a:ln w="107950" cap="rnd">
            <a:solidFill>
              <a:srgbClr val="C8C6BD"/>
            </a:solidFill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171450" prst="hardEdge"/>
            <a:extrusionClr>
              <a:srgbClr val="FFFFFF"/>
            </a:extrusionClr>
          </a:sp3d>
        </p:spPr>
      </p:pic>
      <p:pic>
        <p:nvPicPr>
          <p:cNvPr id="5" name="Picture 4" descr="C:\Users\rnavarro\AppData\Local\Microsoft\Windows\Temporary Internet Files\Content.IE5\UQUB8DQS\MC900433865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5135" cy="9151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965555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 fullScrn="1">
              <p:cMediaNode vol="80000">
                <p:cTn id="7" fill="remove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381000"/>
            <a:ext cx="9144000" cy="1600200"/>
          </a:xfrm>
        </p:spPr>
        <p:txBody>
          <a:bodyPr/>
          <a:lstStyle/>
          <a:p>
            <a:r>
              <a:rPr lang="en-US" sz="3200" dirty="0" smtClean="0"/>
              <a:t>Always Remember, </a:t>
            </a:r>
            <a:br>
              <a:rPr lang="en-US" sz="3200" dirty="0" smtClean="0"/>
            </a:br>
            <a:r>
              <a:rPr lang="en-US" sz="3200" dirty="0" smtClean="0"/>
              <a:t>Safety First!</a:t>
            </a:r>
            <a:br>
              <a:rPr lang="en-US" sz="3200" dirty="0" smtClean="0"/>
            </a:br>
            <a:r>
              <a:rPr lang="en-US" sz="3200" dirty="0" smtClean="0"/>
              <a:t>Video</a:t>
            </a:r>
            <a:endParaRPr lang="en-US" sz="3200" dirty="0"/>
          </a:p>
        </p:txBody>
      </p:sp>
      <p:pic>
        <p:nvPicPr>
          <p:cNvPr id="4" name="closing shot.wmv">
            <a:hlinkClick r:id="" action="ppaction://media"/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371600" y="1485900"/>
            <a:ext cx="6451600" cy="4838700"/>
          </a:xfrm>
          <a:prstGeom prst="rect">
            <a:avLst/>
          </a:prstGeom>
          <a:ln w="107950" cap="rnd">
            <a:solidFill>
              <a:srgbClr val="C8C6BD"/>
            </a:solidFill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171450" prst="hardEdge"/>
            <a:extrusionClr>
              <a:srgbClr val="FFFFFF"/>
            </a:extrusionClr>
          </a:sp3d>
        </p:spPr>
      </p:pic>
      <p:sp>
        <p:nvSpPr>
          <p:cNvPr id="5" name="TextBox 4"/>
          <p:cNvSpPr txBox="1"/>
          <p:nvPr/>
        </p:nvSpPr>
        <p:spPr>
          <a:xfrm>
            <a:off x="152400" y="6373214"/>
            <a:ext cx="1828800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" dirty="0" smtClean="0">
                <a:solidFill>
                  <a:schemeClr val="tx1">
                    <a:lumMod val="75000"/>
                  </a:schemeClr>
                </a:solidFill>
                <a:latin typeface="+mn-lt"/>
              </a:rPr>
              <a:t>Click video window to play media.</a:t>
            </a:r>
            <a:endParaRPr lang="en-US" sz="800" dirty="0">
              <a:solidFill>
                <a:schemeClr val="tx1">
                  <a:lumMod val="75000"/>
                </a:schemeClr>
              </a:solidFill>
              <a:latin typeface="+mn-lt"/>
            </a:endParaRPr>
          </a:p>
        </p:txBody>
      </p:sp>
      <p:pic>
        <p:nvPicPr>
          <p:cNvPr id="6" name="Picture 4" descr="C:\Users\rnavarro\AppData\Local\Microsoft\Windows\Temporary Internet Files\Content.IE5\UQUB8DQS\MC900433865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5135" cy="9151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 fullScrn="1">
              <p:cMediaNode vol="80000">
                <p:cTn id="7" fill="remove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381000"/>
            <a:ext cx="7772400" cy="1600200"/>
          </a:xfrm>
        </p:spPr>
        <p:txBody>
          <a:bodyPr/>
          <a:lstStyle/>
          <a:p>
            <a:r>
              <a:rPr lang="en-US" dirty="0" smtClean="0"/>
              <a:t>Review Unit 4C Objectives</a:t>
            </a:r>
          </a:p>
        </p:txBody>
      </p:sp>
      <p:sp>
        <p:nvSpPr>
          <p:cNvPr id="9" name="Rectangle 3"/>
          <p:cNvSpPr>
            <a:spLocks noGrp="1" noChangeArrowheads="1"/>
          </p:cNvSpPr>
          <p:nvPr>
            <p:ph idx="1"/>
          </p:nvPr>
        </p:nvSpPr>
        <p:spPr>
          <a:xfrm>
            <a:off x="685800" y="1066800"/>
            <a:ext cx="7772400" cy="5562600"/>
          </a:xfrm>
        </p:spPr>
        <p:txBody>
          <a:bodyPr>
            <a:noAutofit/>
          </a:bodyPr>
          <a:lstStyle/>
          <a:p>
            <a:pPr marL="742950" indent="-742950">
              <a:buFont typeface="+mj-lt"/>
              <a:buAutoNum type="arabicPeriod"/>
            </a:pPr>
            <a:r>
              <a:rPr lang="en-US" sz="3200" dirty="0" smtClean="0"/>
              <a:t>Describe the five elements of the tree felling process.</a:t>
            </a:r>
          </a:p>
          <a:p>
            <a:pPr marL="742950" indent="-742950">
              <a:buFont typeface="+mj-lt"/>
              <a:buAutoNum type="arabicPeriod"/>
            </a:pPr>
            <a:r>
              <a:rPr lang="en-US" sz="3200" dirty="0" smtClean="0"/>
              <a:t>Identify common felling techniques and when each one is appropriate.</a:t>
            </a:r>
          </a:p>
          <a:p>
            <a:pPr marL="742950" indent="-742950">
              <a:buFont typeface="+mj-lt"/>
              <a:buAutoNum type="arabicPeriod"/>
            </a:pPr>
            <a:r>
              <a:rPr lang="en-US" sz="3200" dirty="0" smtClean="0"/>
              <a:t>List the steps of a procedure for felling a tree.</a:t>
            </a:r>
          </a:p>
          <a:p>
            <a:pPr marL="742950" indent="-742950">
              <a:buFont typeface="+mj-lt"/>
              <a:buAutoNum type="arabicPeriod"/>
            </a:pPr>
            <a:r>
              <a:rPr lang="en-US" sz="3200" dirty="0" smtClean="0"/>
              <a:t>Identify three methods to mitigate leaners and </a:t>
            </a:r>
            <a:r>
              <a:rPr lang="en-US" sz="3200" dirty="0" err="1" smtClean="0"/>
              <a:t>hangups</a:t>
            </a:r>
            <a:r>
              <a:rPr lang="en-US" sz="3200" dirty="0" smtClean="0"/>
              <a:t>. </a:t>
            </a:r>
          </a:p>
          <a:p>
            <a:pPr marL="742950" indent="-742950">
              <a:buFont typeface="+mj-lt"/>
              <a:buAutoNum type="arabicPeriod"/>
            </a:pPr>
            <a:r>
              <a:rPr lang="en-US" sz="3200" dirty="0" smtClean="0"/>
              <a:t>List four elements of a </a:t>
            </a:r>
            <a:r>
              <a:rPr lang="en-US" sz="3200" smtClean="0"/>
              <a:t>stump analysis.</a:t>
            </a:r>
            <a:endParaRPr lang="en-US" sz="32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build="p" autoUpdateAnimBg="0"/>
    </p:bld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MMPROD_NEXTUNIQUEID" val="10011"/>
  <p:tag name="MMPROD_UIDATA" val="&lt;database version=&quot;7.0&quot;&gt;&lt;object type=&quot;1&quot; unique_id=&quot;10001&quot;&gt;&lt;object type=&quot;2&quot; unique_id=&quot;10236&quot;&gt;&lt;object type=&quot;3&quot; unique_id=&quot;10237&quot;&gt;&lt;property id=&quot;20148&quot; value=&quot;5&quot;/&gt;&lt;property id=&quot;20300&quot; value=&quot;Slide 1&quot;/&gt;&lt;property id=&quot;20307&quot; value=&quot;486&quot;/&gt;&lt;/object&gt;&lt;object type=&quot;3&quot; unique_id=&quot;10238&quot;&gt;&lt;property id=&quot;20148&quot; value=&quot;5&quot;/&gt;&lt;property id=&quot;20300&quot; value=&quot;Slide 2 - &amp;quot;Felling Snags&amp;quot;&quot;/&gt;&lt;property id=&quot;20307&quot; value=&quot;414&quot;/&gt;&lt;/object&gt;&lt;object type=&quot;3&quot; unique_id=&quot;10239&quot;&gt;&lt;property id=&quot;20148&quot; value=&quot;5&quot;/&gt;&lt;property id=&quot;20300&quot; value=&quot;Slide 3 - &amp;quot;Felling Snags&amp;quot;&quot;/&gt;&lt;property id=&quot;20307&quot; value=&quot;415&quot;/&gt;&lt;/object&gt;&lt;object type=&quot;3&quot; unique_id=&quot;10240&quot;&gt;&lt;property id=&quot;20148&quot; value=&quot;5&quot;/&gt;&lt;property id=&quot;20300&quot; value=&quot;Slide 4 - &amp;quot;Snag Video&amp;quot;&quot;/&gt;&lt;property id=&quot;20307&quot; value=&quot;479&quot;/&gt;&lt;/object&gt;&lt;object type=&quot;3&quot; unique_id=&quot;10241&quot;&gt;&lt;property id=&quot;20148&quot; value=&quot;5&quot;/&gt;&lt;property id=&quot;20300&quot; value=&quot;Slide 5 - &amp;quot;Small-Snag Video&amp;quot;&quot;/&gt;&lt;property id=&quot;20307&quot; value=&quot;480&quot;/&gt;&lt;/object&gt;&lt;object type=&quot;3&quot; unique_id=&quot;10242&quot;&gt;&lt;property id=&quot;20148&quot; value=&quot;5&quot;/&gt;&lt;property id=&quot;20300&quot; value=&quot;Slide 6 - &amp;quot;Always flag &amp;#x0D;&amp;#x0A;a tree too hazardous &amp;#x0D;&amp;#x0A;to fell.&amp;#x0D;&amp;#x0A;Flag off the entire working area.&amp;quot;&quot;/&gt;&lt;property id=&quot;20307&quot; value=&quot;416&quot;/&gt;&lt;/object&gt;&lt;object type=&quot;3&quot; unique_id=&quot;10243&quot;&gt;&lt;property id=&quot;20148&quot; value=&quot;5&quot;/&gt;&lt;property id=&quot;20300&quot; value=&quot;Slide 7 - &amp;quot;Leaners&amp;quot;&quot;/&gt;&lt;property id=&quot;20307&quot; value=&quot;417&quot;/&gt;&lt;/object&gt;&lt;object type=&quot;3&quot; unique_id=&quot;10244&quot;&gt;&lt;property id=&quot;20148&quot; value=&quot;5&quot;/&gt;&lt;property id=&quot;20300&quot; value=&quot;Slide 8 - &amp;quot;Leaners are more prone to barber chairing.&amp;quot;&quot;/&gt;&lt;property id=&quot;20307&quot; value=&quot;451&quot;/&gt;&lt;/object&gt;&lt;object type=&quot;3&quot; unique_id=&quot;10245&quot;&gt;&lt;property id=&quot;20148&quot; value=&quot;5&quot;/&gt;&lt;property id=&quot;20300&quot; value=&quot;Slide 9 - &amp;quot;Leaners – Boring Back Cut Video &amp;quot;&quot;/&gt;&lt;property id=&quot;20307&quot; value=&quot;418&quot;/&gt;&lt;/object&gt;&lt;object type=&quot;3&quot; unique_id=&quot;10246&quot;&gt;&lt;property id=&quot;20148&quot; value=&quot;5&quot;/&gt;&lt;property id=&quot;20300&quot; value=&quot;Slide 10 - &amp;quot;Leaners – Triangle Cut Video&amp;quot;&quot;/&gt;&lt;property id=&quot;20307&quot; value=&quot;425&quot;/&gt;&lt;/object&gt;&lt;object type=&quot;3&quot; unique_id=&quot;10247&quot;&gt;&lt;property id=&quot;20148&quot; value=&quot;5&quot;/&gt;&lt;property id=&quot;20300&quot; value=&quot;Slide 11 - &amp;quot;Triangle Cut&amp;quot;&quot;/&gt;&lt;property id=&quot;20307&quot; value=&quot;474&quot;/&gt;&lt;/object&gt;&lt;object type=&quot;3&quot; unique_id=&quot;10248&quot;&gt;&lt;property id=&quot;20148&quot; value=&quot;5&quot;/&gt;&lt;property id=&quot;20300&quot; value=&quot;Slide 12 - &amp;quot;Hangups&amp;quot;&quot;/&gt;&lt;property id=&quot;20307&quot; value=&quot;465&quot;/&gt;&lt;/object&gt;&lt;object type=&quot;3&quot; unique_id=&quot;10249&quot;&gt;&lt;property id=&quot;20148&quot; value=&quot;5&quot;/&gt;&lt;property id=&quot;20300&quot; value=&quot;Slide 13 - &amp;quot;Hangups (cont.)&amp;quot;&quot;/&gt;&lt;property id=&quot;20307&quot; value=&quot;420&quot;/&gt;&lt;/object&gt;&lt;object type=&quot;3&quot; unique_id=&quot;10250&quot;&gt;&lt;property id=&quot;20148&quot; value=&quot;5&quot;/&gt;&lt;property id=&quot;20300&quot; value=&quot;Slide 14 - &amp;quot;Accordion Video&amp;quot;&quot;/&gt;&lt;property id=&quot;20307&quot; value=&quot;475&quot;/&gt;&lt;/object&gt;&lt;object type=&quot;3&quot; unique_id=&quot;10251&quot;&gt;&lt;property id=&quot;20148&quot; value=&quot;5&quot;/&gt;&lt;property id=&quot;20300&quot; value=&quot;Slide 15 - &amp;quot;Chunking Video&amp;quot;&quot;/&gt;&lt;property id=&quot;20307&quot; value=&quot;481&quot;/&gt;&lt;/object&gt;&lt;object type=&quot;3&quot; unique_id=&quot;10252&quot;&gt;&lt;property id=&quot;20148&quot; value=&quot;5&quot;/&gt;&lt;property id=&quot;20300&quot; value=&quot;Slide 16 - &amp;quot;Drive Tree With Tree Video&amp;quot;&quot;/&gt;&lt;property id=&quot;20307&quot; value=&quot;482&quot;/&gt;&lt;/object&gt;&lt;object type=&quot;3&quot; unique_id=&quot;10253&quot;&gt;&lt;property id=&quot;20148&quot; value=&quot;5&quot;/&gt;&lt;property id=&quot;20300&quot; value=&quot;Slide 17 - &amp;quot;Hangup Video&amp;quot;&quot;/&gt;&lt;property id=&quot;20307&quot; value=&quot;483&quot;/&gt;&lt;/object&gt;&lt;object type=&quot;3&quot; unique_id=&quot;10254&quot;&gt;&lt;property id=&quot;20148&quot; value=&quot;5&quot;/&gt;&lt;property id=&quot;20300&quot; value=&quot;Slide 18 - &amp;quot;P-Cord Video&amp;quot;&quot;/&gt;&lt;property id=&quot;20307&quot; value=&quot;484&quot;/&gt;&lt;/object&gt;&lt;object type=&quot;3&quot; unique_id=&quot;10255&quot;&gt;&lt;property id=&quot;20148&quot; value=&quot;5&quot;/&gt;&lt;property id=&quot;20300&quot; value=&quot;Slide 19 - &amp;quot;Winching Video&amp;quot;&quot;/&gt;&lt;property id=&quot;20307&quot; value=&quot;485&quot;/&gt;&lt;/object&gt;&lt;object type=&quot;3&quot; unique_id=&quot;10256&quot;&gt;&lt;property id=&quot;20148&quot; value=&quot;5&quot;/&gt;&lt;property id=&quot;20300&quot; value=&quot;Slide 20 - &amp;quot;Stump Analysis&amp;#x0D;&amp;#x0A;Before cutting off the stump take a moment to analyze your work.&amp;#x0D;&amp;#x0A;&amp;quot;&quot;/&gt;&lt;property id=&quot;20307&quot; value=&quot;312&quot;/&gt;&lt;/object&gt;&lt;object type=&quot;3&quot; unique_id=&quot;10257&quot;&gt;&lt;property id=&quot;20148&quot; value=&quot;5&quot;/&gt;&lt;property id=&quot;20300&quot; value=&quot;Slide 21 - &amp;quot;Stump Analysis &amp;quot;&quot;/&gt;&lt;property id=&quot;20307&quot; value=&quot;453&quot;/&gt;&lt;/object&gt;&lt;object type=&quot;3&quot; unique_id=&quot;10258&quot;&gt;&lt;property id=&quot;20148&quot; value=&quot;5&quot;/&gt;&lt;property id=&quot;20300&quot; value=&quot;Slide 22 - &amp;quot;Low Stumping&amp;quot;&quot;/&gt;&lt;property id=&quot;20307&quot; value=&quot;421&quot;/&gt;&lt;/object&gt;&lt;object type=&quot;3&quot; unique_id=&quot;10259&quot;&gt;&lt;property id=&quot;20148&quot; value=&quot;5&quot;/&gt;&lt;property id=&quot;20300&quot; value=&quot;Slide 23 - &amp;quot;Low Stumping Video&amp;quot;&quot;/&gt;&lt;property id=&quot;20307&quot; value=&quot;443&quot;/&gt;&lt;/object&gt;&lt;object type=&quot;3&quot; unique_id=&quot;10260&quot;&gt;&lt;property id=&quot;20148&quot; value=&quot;5&quot;/&gt;&lt;property id=&quot;20300&quot; value=&quot;Slide 24 - &amp;quot;Always Remember, Safety First&amp;#x0D;&amp;#x0A;Video&amp;quot;&quot;/&gt;&lt;property id=&quot;20307&quot; value=&quot;466&quot;/&gt;&lt;/object&gt;&lt;object type=&quot;3&quot; unique_id=&quot;10261&quot;&gt;&lt;property id=&quot;20148&quot; value=&quot;5&quot;/&gt;&lt;property id=&quot;20300&quot; value=&quot;Slide 25 - &amp;quot;Review Unit 4C Objectives&amp;quot;&quot;/&gt;&lt;property id=&quot;20307&quot; value=&quot;423&quot;/&gt;&lt;/object&gt;&lt;/object&gt;&lt;object type=&quot;8&quot; unique_id=&quot;10288&quot;&gt;&lt;/object&gt;&lt;/object&gt;&lt;/database&gt;"/>
  <p:tag name="SECTOMILLISECCONVERTED" val="1"/>
</p:tagLst>
</file>

<file path=ppt/theme/theme1.xml><?xml version="1.0" encoding="utf-8"?>
<a:theme xmlns:a="http://schemas.openxmlformats.org/drawingml/2006/main" name="Default Design">
  <a:themeElements>
    <a:clrScheme name="Default Design 3">
      <a:dk1>
        <a:srgbClr val="000000"/>
      </a:dk1>
      <a:lt1>
        <a:srgbClr val="FFFFFF"/>
      </a:lt1>
      <a:dk2>
        <a:srgbClr val="000000"/>
      </a:dk2>
      <a:lt2>
        <a:srgbClr val="333333"/>
      </a:lt2>
      <a:accent1>
        <a:srgbClr val="DDDDDD"/>
      </a:accent1>
      <a:accent2>
        <a:srgbClr val="808080"/>
      </a:accent2>
      <a:accent3>
        <a:srgbClr val="FFFFFF"/>
      </a:accent3>
      <a:accent4>
        <a:srgbClr val="000000"/>
      </a:accent4>
      <a:accent5>
        <a:srgbClr val="EBEBEB"/>
      </a:accent5>
      <a:accent6>
        <a:srgbClr val="737373"/>
      </a:accent6>
      <a:hlink>
        <a:srgbClr val="4D4D4D"/>
      </a:hlink>
      <a:folHlink>
        <a:srgbClr val="EAEAEA"/>
      </a:folHlink>
    </a:clrScheme>
    <a:fontScheme name="Default Design">
      <a:majorFont>
        <a:latin typeface="Arial Black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18496</TotalTime>
  <Words>421</Words>
  <Application>Microsoft Office PowerPoint</Application>
  <PresentationFormat>On-screen Show (4:3)</PresentationFormat>
  <Paragraphs>78</Paragraphs>
  <Slides>16</Slides>
  <Notes>11</Notes>
  <HiddenSlides>0</HiddenSlides>
  <MMClips>4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1" baseType="lpstr">
      <vt:lpstr>Arial</vt:lpstr>
      <vt:lpstr>Calibri</vt:lpstr>
      <vt:lpstr>Arial Black</vt:lpstr>
      <vt:lpstr>Times New Roman</vt:lpstr>
      <vt:lpstr>Default Design</vt:lpstr>
      <vt:lpstr>PowerPoint Presentation</vt:lpstr>
      <vt:lpstr>Felling Snags</vt:lpstr>
      <vt:lpstr>Felling Snags</vt:lpstr>
      <vt:lpstr>Snag Video</vt:lpstr>
      <vt:lpstr>Small-Snag Video</vt:lpstr>
      <vt:lpstr>Always flag  a tree too hazardous  to fell. Flag off the entire working area.</vt:lpstr>
      <vt:lpstr>Leaners are more prone to barber chairing.</vt:lpstr>
      <vt:lpstr>Leaners</vt:lpstr>
      <vt:lpstr>Hangups</vt:lpstr>
      <vt:lpstr>Hangups (cont.)</vt:lpstr>
      <vt:lpstr>Stump Analysis Before cutting off the stump, take a moment to analyze your work. </vt:lpstr>
      <vt:lpstr>Stump Analysis </vt:lpstr>
      <vt:lpstr>Low Stumping</vt:lpstr>
      <vt:lpstr>Low Stumping Video</vt:lpstr>
      <vt:lpstr>Always Remember,  Safety First! Video</vt:lpstr>
      <vt:lpstr>Review Unit 4C Objectives</vt:lpstr>
    </vt:vector>
  </TitlesOfParts>
  <Company>BLM-NIFC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media unit</dc:creator>
  <cp:lastModifiedBy>Blinn, Nora T</cp:lastModifiedBy>
  <cp:revision>766</cp:revision>
  <dcterms:created xsi:type="dcterms:W3CDTF">2003-02-03T15:21:52Z</dcterms:created>
  <dcterms:modified xsi:type="dcterms:W3CDTF">2012-12-18T22:28:19Z</dcterms:modified>
</cp:coreProperties>
</file>