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1" r:id="rId4"/>
    <p:sldId id="262" r:id="rId5"/>
    <p:sldId id="263" r:id="rId6"/>
    <p:sldId id="259" r:id="rId7"/>
    <p:sldId id="260" r:id="rId8"/>
    <p:sldId id="258" r:id="rId9"/>
    <p:sldId id="271" r:id="rId10"/>
    <p:sldId id="268" r:id="rId11"/>
    <p:sldId id="264" r:id="rId12"/>
    <p:sldId id="265" r:id="rId13"/>
    <p:sldId id="270" r:id="rId14"/>
    <p:sldId id="269" r:id="rId15"/>
  </p:sldIdLst>
  <p:sldSz cx="9144000" cy="6858000" type="screen4x3"/>
  <p:notesSz cx="6881813" cy="92964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CCFF"/>
    <a:srgbClr val="BBE0E3"/>
    <a:srgbClr val="D9B38D"/>
    <a:srgbClr val="FFFF00"/>
    <a:srgbClr val="CCFF33"/>
    <a:srgbClr val="CCECFF"/>
    <a:srgbClr val="99CC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3" autoAdjust="0"/>
    <p:restoredTop sz="83158" autoAdjust="0"/>
  </p:normalViewPr>
  <p:slideViewPr>
    <p:cSldViewPr showGuides="1">
      <p:cViewPr varScale="1">
        <p:scale>
          <a:sx n="80" d="100"/>
          <a:sy n="80" d="100"/>
        </p:scale>
        <p:origin x="-180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2" d="100"/>
          <a:sy n="82" d="100"/>
        </p:scale>
        <p:origin x="-1866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2.xml"/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530" cy="4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284" y="1"/>
            <a:ext cx="2982529" cy="4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909"/>
            <a:ext cx="2982530" cy="4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284" y="8831909"/>
            <a:ext cx="2982529" cy="4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DC3F2A-B2AD-467F-97CF-A40B8B12E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94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530" cy="464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746" y="1"/>
            <a:ext cx="2982530" cy="464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E29E01B-503C-470E-9C97-8FAF15C8D5CD}" type="datetimeFigureOut">
              <a:rPr lang="en-US"/>
              <a:pPr>
                <a:defRPr/>
              </a:pPr>
              <a:t>12/14/2012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566" y="4415133"/>
            <a:ext cx="5506681" cy="4183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268"/>
            <a:ext cx="2982530" cy="4644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746" y="8830268"/>
            <a:ext cx="2982530" cy="4644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58E691B-525E-475A-A5D3-E39F24285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97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8B61AA-67DF-4C06-A0FC-9065346C036F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0F00EB-FF19-49FA-B083-F6BCC93DEBEF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CD6853-19EB-4FF8-B4EA-B4163C319CCF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8E691B-525E-475A-A5D3-E39F242851C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64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8E691B-525E-475A-A5D3-E39F242851C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602F52-BF97-4251-9992-C2B11DBEB1BE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3BB4B-9729-43A3-A954-4F4BB63566E6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2DDAB7-AC05-49DB-9BAD-35E334ECFF29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DE6B2F-6F28-46C1-B193-7890F219F326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41F1B4-C9AE-4635-920C-31658509D754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39FD9B-0704-44D3-9489-79960DBDB24A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D83D3E-F6E0-47F9-861A-81AA85E956E8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6336F9-170A-45EC-8E38-4169ADF9B596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6336F9-170A-45EC-8E38-4169ADF9B596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066800"/>
            <a:ext cx="9180000" cy="4724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8000">
                <a:schemeClr val="bg1">
                  <a:alpha val="84000"/>
                </a:schemeClr>
              </a:gs>
              <a:gs pos="54000">
                <a:schemeClr val="bg1">
                  <a:alpha val="70000"/>
                </a:schemeClr>
              </a:gs>
              <a:gs pos="100000">
                <a:schemeClr val="bg1">
                  <a:alpha val="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990600" y="914400"/>
            <a:ext cx="510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baseline="0">
                <a:solidFill>
                  <a:srgbClr val="66330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 </a:t>
            </a:r>
            <a:r>
              <a:rPr lang="en-US" sz="44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4B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990600" y="1447800"/>
            <a:ext cx="7086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baseline="0">
                <a:solidFill>
                  <a:srgbClr val="663300"/>
                </a:solidFill>
              </a:defRPr>
            </a:lvl1pPr>
          </a:lstStyle>
          <a:p>
            <a:pPr algn="l">
              <a:spcBef>
                <a:spcPts val="1800"/>
              </a:spcBef>
            </a:pPr>
            <a:r>
              <a:rPr lang="en-US" sz="4000" kern="0" baseline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Chain Saw Tasks and Techniques: </a:t>
            </a:r>
          </a:p>
          <a:p>
            <a:pPr algn="l">
              <a:spcBef>
                <a:spcPts val="1200"/>
              </a:spcBef>
            </a:pPr>
            <a:r>
              <a:rPr lang="en-US" sz="3600" kern="0" baseline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Handling, Bucking, </a:t>
            </a:r>
            <a:r>
              <a:rPr lang="en-US" sz="3600" kern="0" baseline="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Limbing</a:t>
            </a:r>
            <a:r>
              <a:rPr lang="en-US" sz="3600" kern="0" baseline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, and Brushing and Slashing </a:t>
            </a:r>
            <a:br>
              <a:rPr lang="en-US" sz="3600" kern="0" baseline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en-US" sz="3600" kern="0" baseline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(Field Proficiency)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36000" y="-43200"/>
            <a:ext cx="9216000" cy="403200"/>
          </a:xfrm>
          <a:custGeom>
            <a:avLst/>
            <a:gdLst>
              <a:gd name="connsiteX0" fmla="*/ 7200 w 9216000"/>
              <a:gd name="connsiteY0" fmla="*/ 7200 h 403200"/>
              <a:gd name="connsiteX1" fmla="*/ 9216000 w 9216000"/>
              <a:gd name="connsiteY1" fmla="*/ 0 h 403200"/>
              <a:gd name="connsiteX2" fmla="*/ 9216000 w 9216000"/>
              <a:gd name="connsiteY2" fmla="*/ 403200 h 403200"/>
              <a:gd name="connsiteX3" fmla="*/ 8546400 w 9216000"/>
              <a:gd name="connsiteY3" fmla="*/ 403200 h 403200"/>
              <a:gd name="connsiteX4" fmla="*/ 8380800 w 9216000"/>
              <a:gd name="connsiteY4" fmla="*/ 266400 h 403200"/>
              <a:gd name="connsiteX5" fmla="*/ 734400 w 9216000"/>
              <a:gd name="connsiteY5" fmla="*/ 259200 h 403200"/>
              <a:gd name="connsiteX6" fmla="*/ 691200 w 9216000"/>
              <a:gd name="connsiteY6" fmla="*/ 295200 h 403200"/>
              <a:gd name="connsiteX7" fmla="*/ 0 w 9216000"/>
              <a:gd name="connsiteY7" fmla="*/ 295200 h 403200"/>
              <a:gd name="connsiteX8" fmla="*/ 7200 w 9216000"/>
              <a:gd name="connsiteY8" fmla="*/ 7200 h 4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6000" h="403200">
                <a:moveTo>
                  <a:pt x="7200" y="7200"/>
                </a:moveTo>
                <a:lnTo>
                  <a:pt x="9216000" y="0"/>
                </a:lnTo>
                <a:lnTo>
                  <a:pt x="9216000" y="403200"/>
                </a:lnTo>
                <a:lnTo>
                  <a:pt x="8546400" y="403200"/>
                </a:lnTo>
                <a:lnTo>
                  <a:pt x="8380800" y="266400"/>
                </a:lnTo>
                <a:lnTo>
                  <a:pt x="734400" y="259200"/>
                </a:lnTo>
                <a:lnTo>
                  <a:pt x="691200" y="295200"/>
                </a:lnTo>
                <a:lnTo>
                  <a:pt x="0" y="295200"/>
                </a:lnTo>
                <a:lnTo>
                  <a:pt x="7200" y="7200"/>
                </a:lnTo>
                <a:close/>
              </a:path>
            </a:pathLst>
          </a:custGeom>
          <a:solidFill>
            <a:schemeClr val="bg2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-43200" y="6595200"/>
            <a:ext cx="9223200" cy="316800"/>
          </a:xfrm>
          <a:custGeom>
            <a:avLst/>
            <a:gdLst>
              <a:gd name="connsiteX0" fmla="*/ 9223200 w 9223200"/>
              <a:gd name="connsiteY0" fmla="*/ 57600 h 316800"/>
              <a:gd name="connsiteX1" fmla="*/ 7538400 w 9223200"/>
              <a:gd name="connsiteY1" fmla="*/ 57600 h 316800"/>
              <a:gd name="connsiteX2" fmla="*/ 7488000 w 9223200"/>
              <a:gd name="connsiteY2" fmla="*/ 115200 h 316800"/>
              <a:gd name="connsiteX3" fmla="*/ 5090400 w 9223200"/>
              <a:gd name="connsiteY3" fmla="*/ 115200 h 316800"/>
              <a:gd name="connsiteX4" fmla="*/ 4982400 w 9223200"/>
              <a:gd name="connsiteY4" fmla="*/ 0 h 316800"/>
              <a:gd name="connsiteX5" fmla="*/ 0 w 9223200"/>
              <a:gd name="connsiteY5" fmla="*/ 0 h 316800"/>
              <a:gd name="connsiteX6" fmla="*/ 0 w 9223200"/>
              <a:gd name="connsiteY6" fmla="*/ 309600 h 316800"/>
              <a:gd name="connsiteX7" fmla="*/ 9216000 w 9223200"/>
              <a:gd name="connsiteY7" fmla="*/ 316800 h 316800"/>
              <a:gd name="connsiteX8" fmla="*/ 9223200 w 9223200"/>
              <a:gd name="connsiteY8" fmla="*/ 57600 h 3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3200" h="316800">
                <a:moveTo>
                  <a:pt x="9223200" y="57600"/>
                </a:moveTo>
                <a:lnTo>
                  <a:pt x="7538400" y="57600"/>
                </a:lnTo>
                <a:lnTo>
                  <a:pt x="7488000" y="115200"/>
                </a:lnTo>
                <a:lnTo>
                  <a:pt x="5090400" y="115200"/>
                </a:lnTo>
                <a:lnTo>
                  <a:pt x="4982400" y="0"/>
                </a:lnTo>
                <a:lnTo>
                  <a:pt x="0" y="0"/>
                </a:lnTo>
                <a:lnTo>
                  <a:pt x="0" y="309600"/>
                </a:lnTo>
                <a:lnTo>
                  <a:pt x="9216000" y="316800"/>
                </a:lnTo>
                <a:lnTo>
                  <a:pt x="9223200" y="57600"/>
                </a:lnTo>
                <a:close/>
              </a:path>
            </a:pathLst>
          </a:custGeom>
          <a:solidFill>
            <a:schemeClr val="bg2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077200" y="6640800"/>
            <a:ext cx="111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b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Slide</a:t>
            </a:r>
            <a:r>
              <a:rPr lang="en-US" sz="900" b="0" baseline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900" b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4B-</a:t>
            </a:r>
            <a:fld id="{302E4A08-687E-4FEB-9B87-F83A52ABA108}" type="slidenum">
              <a:rPr lang="en-US" sz="900" b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pPr algn="r">
                <a:defRPr/>
              </a:pPr>
              <a:t>‹#›</a:t>
            </a:fld>
            <a:endParaRPr lang="en-US" sz="900" b="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76200" y="6640800"/>
            <a:ext cx="480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sz="900" b="0" kern="1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Unit 4B</a:t>
            </a:r>
            <a:r>
              <a:rPr lang="en-US" sz="900" b="0" kern="1200" baseline="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lang="en-US" sz="900" b="0" kern="1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– Handling, Bucking, </a:t>
            </a:r>
            <a:r>
              <a:rPr lang="en-US" sz="900" b="0" kern="1200" dirty="0" err="1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Limbing</a:t>
            </a:r>
            <a:r>
              <a:rPr lang="en-US" sz="900" b="0" kern="1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, and Brushing</a:t>
            </a:r>
            <a:r>
              <a:rPr lang="en-US" sz="900" b="0" kern="1200" baseline="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lang="en-US" sz="900" b="0" kern="1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Times New Roman" pitchFamily="18" charset="0"/>
              </a:rPr>
              <a:t>and Slashing (Field Proficiency)</a:t>
            </a:r>
            <a:r>
              <a:rPr lang="en-US" sz="900" b="0" kern="1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en-US" sz="900" b="0" kern="1200" dirty="0" smtClean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8418000" y="546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S-212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685800" y="0"/>
            <a:ext cx="777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900" b="1" dirty="0" smtClean="0">
                <a:solidFill>
                  <a:schemeClr val="bg1"/>
                </a:solidFill>
                <a:latin typeface="+mn-lt"/>
              </a:rPr>
              <a:t>W I L D L A N D    F I R E    C H A I N    S A W S</a:t>
            </a:r>
            <a:endParaRPr lang="en-US" sz="9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tint val="83000"/>
                <a:shade val="100000"/>
                <a:satMod val="200000"/>
              </a:schemeClr>
            </a:gs>
            <a:gs pos="75000">
              <a:schemeClr val="accent1">
                <a:tint val="100000"/>
                <a:shade val="50000"/>
                <a:satMod val="1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reeform 5"/>
          <p:cNvSpPr/>
          <p:nvPr userDrawn="1"/>
        </p:nvSpPr>
        <p:spPr>
          <a:xfrm>
            <a:off x="-36000" y="-43200"/>
            <a:ext cx="9216000" cy="403200"/>
          </a:xfrm>
          <a:custGeom>
            <a:avLst/>
            <a:gdLst>
              <a:gd name="connsiteX0" fmla="*/ 7200 w 9216000"/>
              <a:gd name="connsiteY0" fmla="*/ 7200 h 403200"/>
              <a:gd name="connsiteX1" fmla="*/ 9216000 w 9216000"/>
              <a:gd name="connsiteY1" fmla="*/ 0 h 403200"/>
              <a:gd name="connsiteX2" fmla="*/ 9216000 w 9216000"/>
              <a:gd name="connsiteY2" fmla="*/ 403200 h 403200"/>
              <a:gd name="connsiteX3" fmla="*/ 8546400 w 9216000"/>
              <a:gd name="connsiteY3" fmla="*/ 403200 h 403200"/>
              <a:gd name="connsiteX4" fmla="*/ 8380800 w 9216000"/>
              <a:gd name="connsiteY4" fmla="*/ 266400 h 403200"/>
              <a:gd name="connsiteX5" fmla="*/ 734400 w 9216000"/>
              <a:gd name="connsiteY5" fmla="*/ 259200 h 403200"/>
              <a:gd name="connsiteX6" fmla="*/ 691200 w 9216000"/>
              <a:gd name="connsiteY6" fmla="*/ 295200 h 403200"/>
              <a:gd name="connsiteX7" fmla="*/ 0 w 9216000"/>
              <a:gd name="connsiteY7" fmla="*/ 295200 h 403200"/>
              <a:gd name="connsiteX8" fmla="*/ 7200 w 9216000"/>
              <a:gd name="connsiteY8" fmla="*/ 7200 h 4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6000" h="403200">
                <a:moveTo>
                  <a:pt x="7200" y="7200"/>
                </a:moveTo>
                <a:lnTo>
                  <a:pt x="9216000" y="0"/>
                </a:lnTo>
                <a:lnTo>
                  <a:pt x="9216000" y="403200"/>
                </a:lnTo>
                <a:lnTo>
                  <a:pt x="8546400" y="403200"/>
                </a:lnTo>
                <a:lnTo>
                  <a:pt x="8380800" y="266400"/>
                </a:lnTo>
                <a:lnTo>
                  <a:pt x="734400" y="259200"/>
                </a:lnTo>
                <a:lnTo>
                  <a:pt x="691200" y="295200"/>
                </a:lnTo>
                <a:lnTo>
                  <a:pt x="0" y="295200"/>
                </a:lnTo>
                <a:lnTo>
                  <a:pt x="7200" y="7200"/>
                </a:lnTo>
                <a:close/>
              </a:path>
            </a:pathLst>
          </a:custGeom>
          <a:solidFill>
            <a:schemeClr val="bg2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-43200" y="6595200"/>
            <a:ext cx="9223200" cy="316800"/>
          </a:xfrm>
          <a:custGeom>
            <a:avLst/>
            <a:gdLst>
              <a:gd name="connsiteX0" fmla="*/ 9223200 w 9223200"/>
              <a:gd name="connsiteY0" fmla="*/ 57600 h 316800"/>
              <a:gd name="connsiteX1" fmla="*/ 7538400 w 9223200"/>
              <a:gd name="connsiteY1" fmla="*/ 57600 h 316800"/>
              <a:gd name="connsiteX2" fmla="*/ 7488000 w 9223200"/>
              <a:gd name="connsiteY2" fmla="*/ 115200 h 316800"/>
              <a:gd name="connsiteX3" fmla="*/ 5090400 w 9223200"/>
              <a:gd name="connsiteY3" fmla="*/ 115200 h 316800"/>
              <a:gd name="connsiteX4" fmla="*/ 4982400 w 9223200"/>
              <a:gd name="connsiteY4" fmla="*/ 0 h 316800"/>
              <a:gd name="connsiteX5" fmla="*/ 0 w 9223200"/>
              <a:gd name="connsiteY5" fmla="*/ 0 h 316800"/>
              <a:gd name="connsiteX6" fmla="*/ 0 w 9223200"/>
              <a:gd name="connsiteY6" fmla="*/ 309600 h 316800"/>
              <a:gd name="connsiteX7" fmla="*/ 9216000 w 9223200"/>
              <a:gd name="connsiteY7" fmla="*/ 316800 h 316800"/>
              <a:gd name="connsiteX8" fmla="*/ 9223200 w 9223200"/>
              <a:gd name="connsiteY8" fmla="*/ 57600 h 3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3200" h="316800">
                <a:moveTo>
                  <a:pt x="9223200" y="57600"/>
                </a:moveTo>
                <a:lnTo>
                  <a:pt x="7538400" y="57600"/>
                </a:lnTo>
                <a:lnTo>
                  <a:pt x="7488000" y="115200"/>
                </a:lnTo>
                <a:lnTo>
                  <a:pt x="5090400" y="115200"/>
                </a:lnTo>
                <a:lnTo>
                  <a:pt x="4982400" y="0"/>
                </a:lnTo>
                <a:lnTo>
                  <a:pt x="0" y="0"/>
                </a:lnTo>
                <a:lnTo>
                  <a:pt x="0" y="309600"/>
                </a:lnTo>
                <a:lnTo>
                  <a:pt x="9216000" y="316800"/>
                </a:lnTo>
                <a:lnTo>
                  <a:pt x="9223200" y="57600"/>
                </a:lnTo>
                <a:close/>
              </a:path>
            </a:pathLst>
          </a:custGeom>
          <a:solidFill>
            <a:schemeClr val="bg2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077200" y="6640800"/>
            <a:ext cx="111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b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Slide</a:t>
            </a:r>
            <a:r>
              <a:rPr lang="en-US" sz="900" b="0" baseline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900" b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4B-</a:t>
            </a:r>
            <a:fld id="{302E4A08-687E-4FEB-9B87-F83A52ABA108}" type="slidenum">
              <a:rPr lang="en-US" sz="900" b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pPr algn="r">
                <a:defRPr/>
              </a:pPr>
              <a:t>‹#›</a:t>
            </a:fld>
            <a:endParaRPr lang="en-US" sz="900" b="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76200" y="6640800"/>
            <a:ext cx="480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sz="900" b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Unit 4B</a:t>
            </a:r>
            <a:r>
              <a:rPr lang="en-US" sz="900" b="0" baseline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900" b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– </a:t>
            </a:r>
            <a:r>
              <a:rPr lang="en-US" sz="900" b="0" kern="1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Handling, Bucking, </a:t>
            </a:r>
            <a:r>
              <a:rPr lang="en-US" sz="900" b="0" kern="1200" dirty="0" err="1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Limbing</a:t>
            </a:r>
            <a:r>
              <a:rPr lang="en-US" sz="900" b="0" kern="1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, and Brushing and Slashing (Field Proficiency)</a:t>
            </a: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418000" y="546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S-212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685800" y="0"/>
            <a:ext cx="777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900" b="1" dirty="0" smtClean="0">
                <a:solidFill>
                  <a:schemeClr val="bg1"/>
                </a:solidFill>
                <a:latin typeface="+mn-lt"/>
              </a:rPr>
              <a:t>W I L D L A N D    F I R E    C H A I N    S A W S</a:t>
            </a:r>
            <a:endParaRPr lang="en-US" sz="9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 eaLnBrk="1" hangingPunct="1"/>
            <a:r>
              <a:rPr lang="en-US" dirty="0" smtClean="0"/>
              <a:t>Field Evaluation Form</a:t>
            </a:r>
          </a:p>
        </p:txBody>
      </p:sp>
      <p:pic>
        <p:nvPicPr>
          <p:cNvPr id="12291" name="Picture 3" descr="Field eval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424656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Field eval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838200"/>
            <a:ext cx="4044950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295400"/>
          </a:xfrm>
        </p:spPr>
        <p:txBody>
          <a:bodyPr/>
          <a:lstStyle/>
          <a:p>
            <a:r>
              <a:rPr lang="en-US" dirty="0" smtClean="0"/>
              <a:t>Skill Demonstrations</a:t>
            </a:r>
            <a:br>
              <a:rPr lang="en-US" dirty="0" smtClean="0"/>
            </a:br>
            <a:r>
              <a:rPr lang="en-US" sz="2400" dirty="0" smtClean="0"/>
              <a:t>Handling, Bucking, </a:t>
            </a:r>
            <a:r>
              <a:rPr lang="en-US" sz="2400" dirty="0" err="1" smtClean="0"/>
              <a:t>Limbing</a:t>
            </a:r>
            <a:r>
              <a:rPr lang="en-US" sz="2400" dirty="0" smtClean="0"/>
              <a:t>, and </a:t>
            </a:r>
            <a:br>
              <a:rPr lang="en-US" sz="2400" dirty="0" smtClean="0"/>
            </a:br>
            <a:r>
              <a:rPr lang="en-US" sz="2400" dirty="0" smtClean="0"/>
              <a:t>Brushing and Slashing</a:t>
            </a:r>
            <a:br>
              <a:rPr lang="en-US" sz="2400" dirty="0" smtClean="0"/>
            </a:br>
            <a:endParaRPr lang="en-US" sz="24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Demonstrate approved starting methods.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Demonstrate overhead and ground hazard analysis.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Given a standing tree with limbs near the ground in a closed stand of timber, the student will properly size up, clear the work area, and limb the tree to the height of their head.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Given a brush field, the student will properly size up, clear the work area, and cut and remove a strip of brush to near ground level 6 feet wide by 20 feet long.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DSCF0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7772400" cy="8382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Skill Demonstrations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>Handling, Bucking</a:t>
            </a:r>
            <a:r>
              <a:rPr lang="en-US" sz="2400" dirty="0">
                <a:solidFill>
                  <a:srgbClr val="FFFF00"/>
                </a:solidFill>
              </a:rPr>
              <a:t>, </a:t>
            </a:r>
            <a:r>
              <a:rPr lang="en-US" sz="2400" dirty="0" err="1">
                <a:solidFill>
                  <a:srgbClr val="FFFF00"/>
                </a:solidFill>
              </a:rPr>
              <a:t>Limbing</a:t>
            </a:r>
            <a:r>
              <a:rPr lang="en-US" sz="2400" dirty="0">
                <a:solidFill>
                  <a:srgbClr val="FFFF00"/>
                </a:solidFill>
              </a:rPr>
              <a:t>, </a:t>
            </a:r>
            <a:r>
              <a:rPr lang="en-US" sz="2400" dirty="0" smtClean="0">
                <a:solidFill>
                  <a:srgbClr val="FFFF00"/>
                </a:solidFill>
              </a:rPr>
              <a:t/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>and Brushing and Slashing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257800" y="1752600"/>
            <a:ext cx="3886200" cy="4572000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•	Given a prepared sound stump (12 to 18 inches in diameter), the student will execute a horizontal bore cut through the stump that varies no more than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3/8 inch in width from the point of beginning to exit.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="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•	Given a downed tree on a slope up to 30 percent, the student will properly size up, clear the work area, and </a:t>
            </a:r>
            <a:r>
              <a:rPr lang="en-US" sz="2000" dirty="0">
                <a:solidFill>
                  <a:schemeClr val="bg1"/>
                </a:solidFill>
              </a:rPr>
              <a:t>buck and </a:t>
            </a:r>
            <a:r>
              <a:rPr lang="en-US" sz="2000" dirty="0" smtClean="0">
                <a:solidFill>
                  <a:schemeClr val="bg1"/>
                </a:solidFill>
              </a:rPr>
              <a:t>limb the tree into lengths suitable for hand removal.</a:t>
            </a:r>
          </a:p>
        </p:txBody>
      </p:sp>
      <p:sp>
        <p:nvSpPr>
          <p:cNvPr id="6" name="Freeform 5"/>
          <p:cNvSpPr/>
          <p:nvPr/>
        </p:nvSpPr>
        <p:spPr>
          <a:xfrm>
            <a:off x="-36000" y="-43200"/>
            <a:ext cx="9216000" cy="403200"/>
          </a:xfrm>
          <a:custGeom>
            <a:avLst/>
            <a:gdLst>
              <a:gd name="connsiteX0" fmla="*/ 7200 w 9216000"/>
              <a:gd name="connsiteY0" fmla="*/ 7200 h 403200"/>
              <a:gd name="connsiteX1" fmla="*/ 9216000 w 9216000"/>
              <a:gd name="connsiteY1" fmla="*/ 0 h 403200"/>
              <a:gd name="connsiteX2" fmla="*/ 9216000 w 9216000"/>
              <a:gd name="connsiteY2" fmla="*/ 403200 h 403200"/>
              <a:gd name="connsiteX3" fmla="*/ 8546400 w 9216000"/>
              <a:gd name="connsiteY3" fmla="*/ 403200 h 403200"/>
              <a:gd name="connsiteX4" fmla="*/ 8380800 w 9216000"/>
              <a:gd name="connsiteY4" fmla="*/ 266400 h 403200"/>
              <a:gd name="connsiteX5" fmla="*/ 734400 w 9216000"/>
              <a:gd name="connsiteY5" fmla="*/ 259200 h 403200"/>
              <a:gd name="connsiteX6" fmla="*/ 691200 w 9216000"/>
              <a:gd name="connsiteY6" fmla="*/ 295200 h 403200"/>
              <a:gd name="connsiteX7" fmla="*/ 0 w 9216000"/>
              <a:gd name="connsiteY7" fmla="*/ 295200 h 403200"/>
              <a:gd name="connsiteX8" fmla="*/ 7200 w 9216000"/>
              <a:gd name="connsiteY8" fmla="*/ 7200 h 4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6000" h="403200">
                <a:moveTo>
                  <a:pt x="7200" y="7200"/>
                </a:moveTo>
                <a:lnTo>
                  <a:pt x="9216000" y="0"/>
                </a:lnTo>
                <a:lnTo>
                  <a:pt x="9216000" y="403200"/>
                </a:lnTo>
                <a:lnTo>
                  <a:pt x="8546400" y="403200"/>
                </a:lnTo>
                <a:lnTo>
                  <a:pt x="8380800" y="266400"/>
                </a:lnTo>
                <a:lnTo>
                  <a:pt x="734400" y="259200"/>
                </a:lnTo>
                <a:lnTo>
                  <a:pt x="691200" y="295200"/>
                </a:lnTo>
                <a:lnTo>
                  <a:pt x="0" y="295200"/>
                </a:lnTo>
                <a:lnTo>
                  <a:pt x="7200" y="7200"/>
                </a:lnTo>
                <a:close/>
              </a:path>
            </a:pathLst>
          </a:custGeom>
          <a:solidFill>
            <a:schemeClr val="bg2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43200" y="6595200"/>
            <a:ext cx="9223200" cy="316800"/>
          </a:xfrm>
          <a:custGeom>
            <a:avLst/>
            <a:gdLst>
              <a:gd name="connsiteX0" fmla="*/ 9223200 w 9223200"/>
              <a:gd name="connsiteY0" fmla="*/ 57600 h 316800"/>
              <a:gd name="connsiteX1" fmla="*/ 7538400 w 9223200"/>
              <a:gd name="connsiteY1" fmla="*/ 57600 h 316800"/>
              <a:gd name="connsiteX2" fmla="*/ 7488000 w 9223200"/>
              <a:gd name="connsiteY2" fmla="*/ 115200 h 316800"/>
              <a:gd name="connsiteX3" fmla="*/ 5090400 w 9223200"/>
              <a:gd name="connsiteY3" fmla="*/ 115200 h 316800"/>
              <a:gd name="connsiteX4" fmla="*/ 4982400 w 9223200"/>
              <a:gd name="connsiteY4" fmla="*/ 0 h 316800"/>
              <a:gd name="connsiteX5" fmla="*/ 0 w 9223200"/>
              <a:gd name="connsiteY5" fmla="*/ 0 h 316800"/>
              <a:gd name="connsiteX6" fmla="*/ 0 w 9223200"/>
              <a:gd name="connsiteY6" fmla="*/ 309600 h 316800"/>
              <a:gd name="connsiteX7" fmla="*/ 9216000 w 9223200"/>
              <a:gd name="connsiteY7" fmla="*/ 316800 h 316800"/>
              <a:gd name="connsiteX8" fmla="*/ 9223200 w 9223200"/>
              <a:gd name="connsiteY8" fmla="*/ 57600 h 3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3200" h="316800">
                <a:moveTo>
                  <a:pt x="9223200" y="57600"/>
                </a:moveTo>
                <a:lnTo>
                  <a:pt x="7538400" y="57600"/>
                </a:lnTo>
                <a:lnTo>
                  <a:pt x="7488000" y="115200"/>
                </a:lnTo>
                <a:lnTo>
                  <a:pt x="5090400" y="115200"/>
                </a:lnTo>
                <a:lnTo>
                  <a:pt x="4982400" y="0"/>
                </a:lnTo>
                <a:lnTo>
                  <a:pt x="0" y="0"/>
                </a:lnTo>
                <a:lnTo>
                  <a:pt x="0" y="309600"/>
                </a:lnTo>
                <a:lnTo>
                  <a:pt x="9216000" y="316800"/>
                </a:lnTo>
                <a:lnTo>
                  <a:pt x="9223200" y="57600"/>
                </a:lnTo>
                <a:close/>
              </a:path>
            </a:pathLst>
          </a:custGeom>
          <a:solidFill>
            <a:schemeClr val="bg2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077200" y="6640800"/>
            <a:ext cx="111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b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Slide 4-</a:t>
            </a:r>
            <a:fld id="{302E4A08-687E-4FEB-9B87-F83A52ABA108}" type="slidenum">
              <a:rPr lang="en-US" sz="900" b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pPr algn="r">
                <a:defRPr/>
              </a:pPr>
              <a:t>12</a:t>
            </a:fld>
            <a:endParaRPr lang="en-US" sz="900" b="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6200" y="6640800"/>
            <a:ext cx="480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900" b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Unit 4B</a:t>
            </a:r>
            <a:r>
              <a:rPr lang="en-US" sz="900" b="0" baseline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900" b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–</a:t>
            </a:r>
            <a:r>
              <a:rPr lang="en-US" sz="900" b="0" kern="1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Handling, Bucking, </a:t>
            </a:r>
            <a:r>
              <a:rPr lang="en-US" sz="900" b="0" kern="1200" dirty="0" err="1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Limbing</a:t>
            </a:r>
            <a:r>
              <a:rPr lang="en-US" sz="900" b="0" kern="1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, and Brushing and Slashing (Field Proficiency)</a:t>
            </a:r>
            <a:endParaRPr lang="en-US" sz="900" b="0" kern="1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418000" y="546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S-212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85800" y="0"/>
            <a:ext cx="777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900" b="1" dirty="0" smtClean="0">
                <a:solidFill>
                  <a:schemeClr val="bg1"/>
                </a:solidFill>
                <a:latin typeface="+mn-lt"/>
              </a:rPr>
              <a:t>W I L D L A N D    F I R E    C H A I N    S A W S</a:t>
            </a:r>
            <a:endParaRPr lang="en-US" sz="9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2209800"/>
          </a:xfrm>
        </p:spPr>
        <p:txBody>
          <a:bodyPr/>
          <a:lstStyle/>
          <a:p>
            <a:r>
              <a:rPr lang="en-US" dirty="0" smtClean="0"/>
              <a:t>Cutter and </a:t>
            </a:r>
            <a:r>
              <a:rPr lang="en-US" dirty="0" err="1" smtClean="0"/>
              <a:t>Swamper</a:t>
            </a:r>
            <a:r>
              <a:rPr lang="en-US" dirty="0"/>
              <a:t> </a:t>
            </a:r>
            <a:r>
              <a:rPr lang="en-US" dirty="0" smtClean="0"/>
              <a:t>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3886200"/>
          </a:xfrm>
        </p:spPr>
        <p:txBody>
          <a:bodyPr/>
          <a:lstStyle/>
          <a:p>
            <a:r>
              <a:rPr lang="en-US" dirty="0" smtClean="0"/>
              <a:t>Identify one person to be the primary </a:t>
            </a:r>
            <a:r>
              <a:rPr lang="en-US" dirty="0" err="1" smtClean="0"/>
              <a:t>swamper</a:t>
            </a:r>
            <a:r>
              <a:rPr lang="en-US" dirty="0" smtClean="0"/>
              <a:t>. This is the only person allowed to enter </a:t>
            </a:r>
            <a:r>
              <a:rPr lang="en-US" smtClean="0"/>
              <a:t>the </a:t>
            </a:r>
            <a:r>
              <a:rPr lang="en-US" smtClean="0"/>
              <a:t>blood </a:t>
            </a:r>
            <a:r>
              <a:rPr lang="en-US" smtClean="0"/>
              <a:t>bubble</a:t>
            </a:r>
            <a:r>
              <a:rPr lang="en-US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Agree on communication, tactics, and responsibilities.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838200"/>
          </a:xfrm>
        </p:spPr>
        <p:txBody>
          <a:bodyPr/>
          <a:lstStyle/>
          <a:p>
            <a:r>
              <a:rPr lang="en-US" dirty="0" smtClean="0"/>
              <a:t>Review Unit 4B Objectives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1905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Demonstrate </a:t>
            </a:r>
            <a:r>
              <a:rPr lang="en-US" dirty="0"/>
              <a:t>competence in safely handling, bucking, </a:t>
            </a:r>
            <a:r>
              <a:rPr lang="en-US" dirty="0" err="1"/>
              <a:t>limbing</a:t>
            </a:r>
            <a:r>
              <a:rPr lang="en-US" dirty="0"/>
              <a:t>, and brushing and slashing </a:t>
            </a:r>
            <a:r>
              <a:rPr lang="en-US" dirty="0" smtClean="0"/>
              <a:t>in the </a:t>
            </a:r>
            <a:r>
              <a:rPr lang="en-US" dirty="0"/>
              <a:t>least complex situations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Demonstrate </a:t>
            </a:r>
            <a:r>
              <a:rPr lang="en-US" dirty="0"/>
              <a:t>safe cutter and </a:t>
            </a:r>
            <a:r>
              <a:rPr lang="en-US" dirty="0" err="1"/>
              <a:t>swamper</a:t>
            </a:r>
            <a:r>
              <a:rPr lang="en-US" dirty="0"/>
              <a:t> interaction.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838200"/>
          </a:xfrm>
        </p:spPr>
        <p:txBody>
          <a:bodyPr/>
          <a:lstStyle/>
          <a:p>
            <a:r>
              <a:rPr lang="en-US" smtClean="0"/>
              <a:t>Unit 4B Objectives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7772400" cy="4495800"/>
          </a:xfrm>
        </p:spPr>
        <p:txBody>
          <a:bodyPr/>
          <a:lstStyle/>
          <a:p>
            <a:r>
              <a:rPr lang="en-US" dirty="0" smtClean="0"/>
              <a:t>Demonstrate competence in safely handling, bucking, </a:t>
            </a:r>
            <a:r>
              <a:rPr lang="en-US" dirty="0" err="1" smtClean="0"/>
              <a:t>limbing</a:t>
            </a:r>
            <a:r>
              <a:rPr lang="en-US" dirty="0" smtClean="0"/>
              <a:t>, and brushing and slashing in the least complex situations.</a:t>
            </a:r>
          </a:p>
          <a:p>
            <a:r>
              <a:rPr lang="en-US" dirty="0" smtClean="0"/>
              <a:t>Demonstrate safe cutter and </a:t>
            </a:r>
            <a:r>
              <a:rPr lang="en-US" dirty="0" err="1" smtClean="0"/>
              <a:t>swamper</a:t>
            </a:r>
            <a:r>
              <a:rPr lang="en-US" dirty="0" smtClean="0"/>
              <a:t> interaction.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Instructor Responsibilities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Train and evaluate student skills.</a:t>
            </a:r>
          </a:p>
          <a:p>
            <a:r>
              <a:rPr lang="en-US" smtClean="0"/>
              <a:t>Make honest, constructive assessment of student performance.</a:t>
            </a:r>
          </a:p>
          <a:p>
            <a:r>
              <a:rPr lang="en-US" smtClean="0"/>
              <a:t>Maintain safety as the number one concern during the field practicum.</a:t>
            </a:r>
          </a:p>
          <a:p>
            <a:r>
              <a:rPr lang="en-US" smtClean="0"/>
              <a:t>Review the JHA/RA during a tailgate safety session.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28" descr="Sawyer"/>
          <p:cNvPicPr>
            <a:picLocks noChangeAspect="1" noChangeArrowheads="1"/>
          </p:cNvPicPr>
          <p:nvPr/>
        </p:nvPicPr>
        <p:blipFill>
          <a:blip r:embed="rId3" cstate="print"/>
          <a:srcRect t="4444"/>
          <a:stretch>
            <a:fillRect/>
          </a:stretch>
        </p:blipFill>
        <p:spPr bwMode="auto">
          <a:xfrm>
            <a:off x="-114300" y="196164"/>
            <a:ext cx="92583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4" name="Rectangle 1026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Student Responsibilities</a:t>
            </a:r>
          </a:p>
        </p:txBody>
      </p:sp>
      <p:sp>
        <p:nvSpPr>
          <p:cNvPr id="819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7315200" cy="4495800"/>
          </a:xfrm>
        </p:spPr>
        <p:txBody>
          <a:bodyPr/>
          <a:lstStyle/>
          <a:p>
            <a:pPr eaLnBrk="1" hangingPunct="1">
              <a:spcAft>
                <a:spcPct val="30000"/>
              </a:spcAft>
            </a:pPr>
            <a:r>
              <a:rPr lang="en-US" dirty="0" smtClean="0"/>
              <a:t>Take responsibility for your safety and for the safety of all other participants.</a:t>
            </a:r>
          </a:p>
          <a:p>
            <a:pPr eaLnBrk="1" hangingPunct="1">
              <a:spcAft>
                <a:spcPct val="30000"/>
              </a:spcAft>
            </a:pPr>
            <a:r>
              <a:rPr lang="en-US" dirty="0" smtClean="0"/>
              <a:t>Demonstrate cutting area control.</a:t>
            </a:r>
          </a:p>
        </p:txBody>
      </p:sp>
      <p:sp>
        <p:nvSpPr>
          <p:cNvPr id="8197" name="Rectangle 1029"/>
          <p:cNvSpPr>
            <a:spLocks noChangeArrowheads="1"/>
          </p:cNvSpPr>
          <p:nvPr/>
        </p:nvSpPr>
        <p:spPr bwMode="auto">
          <a:xfrm>
            <a:off x="2590800" y="4038600"/>
            <a:ext cx="5943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30000"/>
              </a:spcAft>
              <a:buFontTx/>
              <a:buChar char="•"/>
            </a:pPr>
            <a:r>
              <a:rPr lang="en-US" sz="3200" b="1" dirty="0">
                <a:latin typeface="Arial" charset="0"/>
              </a:rPr>
              <a:t>Ask for clarification on </a:t>
            </a:r>
            <a:br>
              <a:rPr lang="en-US" sz="3200" b="1" dirty="0">
                <a:latin typeface="Arial" charset="0"/>
              </a:rPr>
            </a:br>
            <a:r>
              <a:rPr lang="en-US" sz="3200" b="1" dirty="0">
                <a:latin typeface="Arial" charset="0"/>
              </a:rPr>
              <a:t>task completion.</a:t>
            </a:r>
          </a:p>
          <a:p>
            <a:pPr marL="342900" indent="-342900">
              <a:spcBef>
                <a:spcPct val="20000"/>
              </a:spcBef>
              <a:spcAft>
                <a:spcPct val="30000"/>
              </a:spcAft>
              <a:buFontTx/>
              <a:buChar char="•"/>
            </a:pPr>
            <a:r>
              <a:rPr lang="en-US" sz="3200" b="1" dirty="0">
                <a:latin typeface="Arial" charset="0"/>
              </a:rPr>
              <a:t>Review the JHA/RA.</a:t>
            </a:r>
          </a:p>
        </p:txBody>
      </p:sp>
      <p:sp>
        <p:nvSpPr>
          <p:cNvPr id="7" name="Freeform 6"/>
          <p:cNvSpPr/>
          <p:nvPr/>
        </p:nvSpPr>
        <p:spPr>
          <a:xfrm>
            <a:off x="-36000" y="-43200"/>
            <a:ext cx="9216000" cy="403200"/>
          </a:xfrm>
          <a:custGeom>
            <a:avLst/>
            <a:gdLst>
              <a:gd name="connsiteX0" fmla="*/ 7200 w 9216000"/>
              <a:gd name="connsiteY0" fmla="*/ 7200 h 403200"/>
              <a:gd name="connsiteX1" fmla="*/ 9216000 w 9216000"/>
              <a:gd name="connsiteY1" fmla="*/ 0 h 403200"/>
              <a:gd name="connsiteX2" fmla="*/ 9216000 w 9216000"/>
              <a:gd name="connsiteY2" fmla="*/ 403200 h 403200"/>
              <a:gd name="connsiteX3" fmla="*/ 8546400 w 9216000"/>
              <a:gd name="connsiteY3" fmla="*/ 403200 h 403200"/>
              <a:gd name="connsiteX4" fmla="*/ 8380800 w 9216000"/>
              <a:gd name="connsiteY4" fmla="*/ 266400 h 403200"/>
              <a:gd name="connsiteX5" fmla="*/ 734400 w 9216000"/>
              <a:gd name="connsiteY5" fmla="*/ 259200 h 403200"/>
              <a:gd name="connsiteX6" fmla="*/ 691200 w 9216000"/>
              <a:gd name="connsiteY6" fmla="*/ 295200 h 403200"/>
              <a:gd name="connsiteX7" fmla="*/ 0 w 9216000"/>
              <a:gd name="connsiteY7" fmla="*/ 295200 h 403200"/>
              <a:gd name="connsiteX8" fmla="*/ 7200 w 9216000"/>
              <a:gd name="connsiteY8" fmla="*/ 7200 h 4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6000" h="403200">
                <a:moveTo>
                  <a:pt x="7200" y="7200"/>
                </a:moveTo>
                <a:lnTo>
                  <a:pt x="9216000" y="0"/>
                </a:lnTo>
                <a:lnTo>
                  <a:pt x="9216000" y="403200"/>
                </a:lnTo>
                <a:lnTo>
                  <a:pt x="8546400" y="403200"/>
                </a:lnTo>
                <a:lnTo>
                  <a:pt x="8380800" y="266400"/>
                </a:lnTo>
                <a:lnTo>
                  <a:pt x="734400" y="259200"/>
                </a:lnTo>
                <a:lnTo>
                  <a:pt x="691200" y="295200"/>
                </a:lnTo>
                <a:lnTo>
                  <a:pt x="0" y="295200"/>
                </a:lnTo>
                <a:lnTo>
                  <a:pt x="7200" y="7200"/>
                </a:lnTo>
                <a:close/>
              </a:path>
            </a:pathLst>
          </a:custGeom>
          <a:solidFill>
            <a:schemeClr val="bg2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43200" y="6595200"/>
            <a:ext cx="9223200" cy="316800"/>
          </a:xfrm>
          <a:custGeom>
            <a:avLst/>
            <a:gdLst>
              <a:gd name="connsiteX0" fmla="*/ 9223200 w 9223200"/>
              <a:gd name="connsiteY0" fmla="*/ 57600 h 316800"/>
              <a:gd name="connsiteX1" fmla="*/ 7538400 w 9223200"/>
              <a:gd name="connsiteY1" fmla="*/ 57600 h 316800"/>
              <a:gd name="connsiteX2" fmla="*/ 7488000 w 9223200"/>
              <a:gd name="connsiteY2" fmla="*/ 115200 h 316800"/>
              <a:gd name="connsiteX3" fmla="*/ 5090400 w 9223200"/>
              <a:gd name="connsiteY3" fmla="*/ 115200 h 316800"/>
              <a:gd name="connsiteX4" fmla="*/ 4982400 w 9223200"/>
              <a:gd name="connsiteY4" fmla="*/ 0 h 316800"/>
              <a:gd name="connsiteX5" fmla="*/ 0 w 9223200"/>
              <a:gd name="connsiteY5" fmla="*/ 0 h 316800"/>
              <a:gd name="connsiteX6" fmla="*/ 0 w 9223200"/>
              <a:gd name="connsiteY6" fmla="*/ 309600 h 316800"/>
              <a:gd name="connsiteX7" fmla="*/ 9216000 w 9223200"/>
              <a:gd name="connsiteY7" fmla="*/ 316800 h 316800"/>
              <a:gd name="connsiteX8" fmla="*/ 9223200 w 9223200"/>
              <a:gd name="connsiteY8" fmla="*/ 57600 h 3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3200" h="316800">
                <a:moveTo>
                  <a:pt x="9223200" y="57600"/>
                </a:moveTo>
                <a:lnTo>
                  <a:pt x="7538400" y="57600"/>
                </a:lnTo>
                <a:lnTo>
                  <a:pt x="7488000" y="115200"/>
                </a:lnTo>
                <a:lnTo>
                  <a:pt x="5090400" y="115200"/>
                </a:lnTo>
                <a:lnTo>
                  <a:pt x="4982400" y="0"/>
                </a:lnTo>
                <a:lnTo>
                  <a:pt x="0" y="0"/>
                </a:lnTo>
                <a:lnTo>
                  <a:pt x="0" y="309600"/>
                </a:lnTo>
                <a:lnTo>
                  <a:pt x="9216000" y="316800"/>
                </a:lnTo>
                <a:lnTo>
                  <a:pt x="9223200" y="57600"/>
                </a:lnTo>
                <a:close/>
              </a:path>
            </a:pathLst>
          </a:custGeom>
          <a:solidFill>
            <a:schemeClr val="bg2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077200" y="6640800"/>
            <a:ext cx="111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b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Slide-4-</a:t>
            </a:r>
            <a:fld id="{302E4A08-687E-4FEB-9B87-F83A52ABA108}" type="slidenum">
              <a:rPr lang="en-US" sz="900" b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pPr algn="r">
                <a:defRPr/>
              </a:pPr>
              <a:t>4</a:t>
            </a:fld>
            <a:endParaRPr lang="en-US" sz="900" b="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6200" y="6640800"/>
            <a:ext cx="480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900" b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Unit 4B</a:t>
            </a:r>
            <a:r>
              <a:rPr lang="en-US" sz="900" b="0" baseline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900" b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–</a:t>
            </a:r>
            <a:r>
              <a:rPr lang="en-US" sz="900" b="0" kern="1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Handling, </a:t>
            </a:r>
            <a:r>
              <a:rPr lang="en-US" sz="9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Bucking, </a:t>
            </a:r>
            <a:r>
              <a:rPr lang="en-US" sz="900" b="0" kern="1200" dirty="0" err="1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Limbing</a:t>
            </a:r>
            <a:r>
              <a:rPr lang="en-US" sz="900" b="0" kern="1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, and Brushing and Slashing (Field Proficiency)</a:t>
            </a:r>
            <a:endParaRPr lang="en-US" sz="900" b="0" kern="1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418000" y="546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S-212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85800" y="0"/>
            <a:ext cx="777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900" b="1" dirty="0" smtClean="0">
                <a:solidFill>
                  <a:schemeClr val="bg1"/>
                </a:solidFill>
                <a:latin typeface="+mn-lt"/>
              </a:rPr>
              <a:t>W I L D L A N D    F I R E    C H A I N    S A W S</a:t>
            </a:r>
            <a:endParaRPr lang="en-US" sz="9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28800"/>
            <a:ext cx="7772400" cy="838200"/>
          </a:xfrm>
        </p:spPr>
        <p:txBody>
          <a:bodyPr/>
          <a:lstStyle/>
          <a:p>
            <a:r>
              <a:rPr lang="en-US" smtClean="0"/>
              <a:t>Student Responsibilities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3048000"/>
            <a:ext cx="7772400" cy="2286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Participate in tailgate safety sessions.</a:t>
            </a:r>
          </a:p>
          <a:p>
            <a:r>
              <a:rPr lang="en-US" dirty="0">
                <a:latin typeface="Arial" charset="0"/>
              </a:rPr>
              <a:t>Correctly use all required PPE.</a:t>
            </a:r>
          </a:p>
          <a:p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-36000" y="-43200"/>
            <a:ext cx="9216000" cy="403200"/>
          </a:xfrm>
          <a:custGeom>
            <a:avLst/>
            <a:gdLst>
              <a:gd name="connsiteX0" fmla="*/ 7200 w 9216000"/>
              <a:gd name="connsiteY0" fmla="*/ 7200 h 403200"/>
              <a:gd name="connsiteX1" fmla="*/ 9216000 w 9216000"/>
              <a:gd name="connsiteY1" fmla="*/ 0 h 403200"/>
              <a:gd name="connsiteX2" fmla="*/ 9216000 w 9216000"/>
              <a:gd name="connsiteY2" fmla="*/ 403200 h 403200"/>
              <a:gd name="connsiteX3" fmla="*/ 8546400 w 9216000"/>
              <a:gd name="connsiteY3" fmla="*/ 403200 h 403200"/>
              <a:gd name="connsiteX4" fmla="*/ 8380800 w 9216000"/>
              <a:gd name="connsiteY4" fmla="*/ 266400 h 403200"/>
              <a:gd name="connsiteX5" fmla="*/ 734400 w 9216000"/>
              <a:gd name="connsiteY5" fmla="*/ 259200 h 403200"/>
              <a:gd name="connsiteX6" fmla="*/ 691200 w 9216000"/>
              <a:gd name="connsiteY6" fmla="*/ 295200 h 403200"/>
              <a:gd name="connsiteX7" fmla="*/ 0 w 9216000"/>
              <a:gd name="connsiteY7" fmla="*/ 295200 h 403200"/>
              <a:gd name="connsiteX8" fmla="*/ 7200 w 9216000"/>
              <a:gd name="connsiteY8" fmla="*/ 7200 h 4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6000" h="403200">
                <a:moveTo>
                  <a:pt x="7200" y="7200"/>
                </a:moveTo>
                <a:lnTo>
                  <a:pt x="9216000" y="0"/>
                </a:lnTo>
                <a:lnTo>
                  <a:pt x="9216000" y="403200"/>
                </a:lnTo>
                <a:lnTo>
                  <a:pt x="8546400" y="403200"/>
                </a:lnTo>
                <a:lnTo>
                  <a:pt x="8380800" y="266400"/>
                </a:lnTo>
                <a:lnTo>
                  <a:pt x="734400" y="259200"/>
                </a:lnTo>
                <a:lnTo>
                  <a:pt x="691200" y="295200"/>
                </a:lnTo>
                <a:lnTo>
                  <a:pt x="0" y="295200"/>
                </a:lnTo>
                <a:lnTo>
                  <a:pt x="7200" y="7200"/>
                </a:lnTo>
                <a:close/>
              </a:path>
            </a:pathLst>
          </a:custGeom>
          <a:solidFill>
            <a:schemeClr val="bg2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43200" y="6595200"/>
            <a:ext cx="9223200" cy="316800"/>
          </a:xfrm>
          <a:custGeom>
            <a:avLst/>
            <a:gdLst>
              <a:gd name="connsiteX0" fmla="*/ 9223200 w 9223200"/>
              <a:gd name="connsiteY0" fmla="*/ 57600 h 316800"/>
              <a:gd name="connsiteX1" fmla="*/ 7538400 w 9223200"/>
              <a:gd name="connsiteY1" fmla="*/ 57600 h 316800"/>
              <a:gd name="connsiteX2" fmla="*/ 7488000 w 9223200"/>
              <a:gd name="connsiteY2" fmla="*/ 115200 h 316800"/>
              <a:gd name="connsiteX3" fmla="*/ 5090400 w 9223200"/>
              <a:gd name="connsiteY3" fmla="*/ 115200 h 316800"/>
              <a:gd name="connsiteX4" fmla="*/ 4982400 w 9223200"/>
              <a:gd name="connsiteY4" fmla="*/ 0 h 316800"/>
              <a:gd name="connsiteX5" fmla="*/ 0 w 9223200"/>
              <a:gd name="connsiteY5" fmla="*/ 0 h 316800"/>
              <a:gd name="connsiteX6" fmla="*/ 0 w 9223200"/>
              <a:gd name="connsiteY6" fmla="*/ 309600 h 316800"/>
              <a:gd name="connsiteX7" fmla="*/ 9216000 w 9223200"/>
              <a:gd name="connsiteY7" fmla="*/ 316800 h 316800"/>
              <a:gd name="connsiteX8" fmla="*/ 9223200 w 9223200"/>
              <a:gd name="connsiteY8" fmla="*/ 57600 h 3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3200" h="316800">
                <a:moveTo>
                  <a:pt x="9223200" y="57600"/>
                </a:moveTo>
                <a:lnTo>
                  <a:pt x="7538400" y="57600"/>
                </a:lnTo>
                <a:lnTo>
                  <a:pt x="7488000" y="115200"/>
                </a:lnTo>
                <a:lnTo>
                  <a:pt x="5090400" y="115200"/>
                </a:lnTo>
                <a:lnTo>
                  <a:pt x="4982400" y="0"/>
                </a:lnTo>
                <a:lnTo>
                  <a:pt x="0" y="0"/>
                </a:lnTo>
                <a:lnTo>
                  <a:pt x="0" y="309600"/>
                </a:lnTo>
                <a:lnTo>
                  <a:pt x="9216000" y="316800"/>
                </a:lnTo>
                <a:lnTo>
                  <a:pt x="9223200" y="57600"/>
                </a:lnTo>
                <a:close/>
              </a:path>
            </a:pathLst>
          </a:custGeom>
          <a:solidFill>
            <a:schemeClr val="bg2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077200" y="6640800"/>
            <a:ext cx="111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b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Slide 4B-</a:t>
            </a:r>
            <a:fld id="{302E4A08-687E-4FEB-9B87-F83A52ABA108}" type="slidenum">
              <a:rPr lang="en-US" sz="900" b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pPr algn="r">
                <a:defRPr/>
              </a:pPr>
              <a:t>5</a:t>
            </a:fld>
            <a:endParaRPr lang="en-US" sz="900" b="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6200" y="6640800"/>
            <a:ext cx="480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900" b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Unit 4B</a:t>
            </a:r>
            <a:r>
              <a:rPr lang="en-US" sz="900" b="0" baseline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900" b="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–</a:t>
            </a:r>
            <a:r>
              <a:rPr lang="en-US" sz="900" b="0" kern="1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Handling, Bucking, </a:t>
            </a:r>
            <a:r>
              <a:rPr lang="en-US" sz="900" b="0" kern="1200" dirty="0" err="1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Limbing</a:t>
            </a:r>
            <a:r>
              <a:rPr lang="en-US" sz="900" b="0" kern="1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, and Brushing and Slashing (Field Proficiency)</a:t>
            </a:r>
            <a:endParaRPr lang="en-US" sz="900" b="0" kern="1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418000" y="546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S-212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85800" y="0"/>
            <a:ext cx="777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900" b="1" dirty="0" smtClean="0">
                <a:solidFill>
                  <a:schemeClr val="bg1"/>
                </a:solidFill>
                <a:latin typeface="+mn-lt"/>
              </a:rPr>
              <a:t>W I L D L A N D    F I R E    C H A I N    S A W S</a:t>
            </a:r>
            <a:endParaRPr lang="en-US" sz="9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P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150" y="0"/>
            <a:ext cx="9258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Required PPE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for each instructor and student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4572000"/>
          </a:xfrm>
        </p:spPr>
        <p:txBody>
          <a:bodyPr/>
          <a:lstStyle/>
          <a:p>
            <a:pPr eaLnBrk="1" hangingPunct="1">
              <a:spcAft>
                <a:spcPct val="25000"/>
              </a:spcAft>
            </a:pPr>
            <a:r>
              <a:rPr lang="en-US" sz="2200" dirty="0" smtClean="0"/>
              <a:t>Approved hardhat (full brim or cap style).</a:t>
            </a:r>
          </a:p>
          <a:p>
            <a:pPr eaLnBrk="1" hangingPunct="1">
              <a:spcAft>
                <a:spcPct val="25000"/>
              </a:spcAft>
            </a:pPr>
            <a:r>
              <a:rPr lang="en-US" sz="2200" dirty="0" smtClean="0"/>
              <a:t>Wrap-around eye protection (safety glasses or shield).</a:t>
            </a:r>
          </a:p>
          <a:p>
            <a:pPr eaLnBrk="1" hangingPunct="1">
              <a:spcAft>
                <a:spcPct val="25000"/>
              </a:spcAft>
            </a:pPr>
            <a:r>
              <a:rPr lang="en-US" sz="2200" dirty="0" smtClean="0"/>
              <a:t>Hearing protection (ear plugs or muffs</a:t>
            </a:r>
            <a:r>
              <a:rPr lang="en-US" sz="2200" dirty="0"/>
              <a:t>, approved for 85 decibels and higher</a:t>
            </a:r>
            <a:r>
              <a:rPr lang="en-US" sz="2200" dirty="0" smtClean="0"/>
              <a:t>).</a:t>
            </a:r>
          </a:p>
          <a:p>
            <a:pPr eaLnBrk="1" hangingPunct="1">
              <a:spcAft>
                <a:spcPct val="25000"/>
              </a:spcAft>
            </a:pPr>
            <a:r>
              <a:rPr lang="en-US" sz="2200" dirty="0" smtClean="0"/>
              <a:t>Gloves </a:t>
            </a:r>
            <a:r>
              <a:rPr lang="en-US" sz="2200" dirty="0"/>
              <a:t>(slip- and cut-resistant and appropriate for the weather conditions).</a:t>
            </a:r>
            <a:endParaRPr lang="en-US" sz="2200" dirty="0" smtClean="0"/>
          </a:p>
          <a:p>
            <a:pPr eaLnBrk="1" hangingPunct="1">
              <a:spcAft>
                <a:spcPct val="25000"/>
              </a:spcAft>
            </a:pPr>
            <a:r>
              <a:rPr lang="en-US" sz="2200" dirty="0" smtClean="0"/>
              <a:t>Long-sleeved </a:t>
            </a:r>
            <a:r>
              <a:rPr lang="en-US" sz="2200" dirty="0"/>
              <a:t>shirt appropriate for the weather conditions.</a:t>
            </a:r>
          </a:p>
          <a:p>
            <a:pPr marL="0" indent="0" eaLnBrk="1" hangingPunct="1">
              <a:spcAft>
                <a:spcPct val="25000"/>
              </a:spcAft>
              <a:buNone/>
            </a:pPr>
            <a:endParaRPr lang="en-US" sz="2800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077200" y="6640800"/>
            <a:ext cx="111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b="0" dirty="0" smtClean="0">
                <a:latin typeface="+mn-lt"/>
              </a:rPr>
              <a:t>Slide 4B-</a:t>
            </a:r>
            <a:fld id="{302E4A08-687E-4FEB-9B87-F83A52ABA108}" type="slidenum">
              <a:rPr lang="en-US" sz="900" b="0" smtClean="0">
                <a:latin typeface="+mn-lt"/>
              </a:rPr>
              <a:pPr algn="r">
                <a:defRPr/>
              </a:pPr>
              <a:t>6</a:t>
            </a:fld>
            <a:endParaRPr lang="en-US" sz="900" b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go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150" y="0"/>
            <a:ext cx="9258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Required PPE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for each instructor and student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342900" lvl="2" indent="-342900" eaLnBrk="1" hangingPunct="1">
              <a:spcAft>
                <a:spcPct val="20000"/>
              </a:spcAft>
            </a:pPr>
            <a:r>
              <a:rPr lang="en-US" sz="2200" dirty="0"/>
              <a:t>Pants (loose </a:t>
            </a:r>
            <a:r>
              <a:rPr lang="en-US" sz="2200" dirty="0" smtClean="0"/>
              <a:t>fitting and </a:t>
            </a:r>
            <a:r>
              <a:rPr lang="en-US" sz="2200" dirty="0"/>
              <a:t>long enough to cover boot tops). Do not cut (stag) fire </a:t>
            </a:r>
            <a:r>
              <a:rPr lang="en-US" sz="2200" dirty="0" smtClean="0"/>
              <a:t>pants to shorten them.</a:t>
            </a:r>
            <a:endParaRPr lang="en-US" sz="2200" dirty="0"/>
          </a:p>
          <a:p>
            <a:pPr marL="342900" lvl="2" indent="-342900" eaLnBrk="1" hangingPunct="1">
              <a:spcAft>
                <a:spcPct val="20000"/>
              </a:spcAft>
            </a:pPr>
            <a:r>
              <a:rPr lang="en-US" sz="2200" dirty="0" smtClean="0">
                <a:ea typeface="+mn-ea"/>
                <a:cs typeface="+mn-cs"/>
              </a:rPr>
              <a:t>Heavy-duty</a:t>
            </a:r>
            <a:r>
              <a:rPr lang="en-US" sz="2200" dirty="0">
                <a:ea typeface="+mn-ea"/>
                <a:cs typeface="+mn-cs"/>
              </a:rPr>
              <a:t>, 8-inch-high, laced, </a:t>
            </a:r>
            <a:r>
              <a:rPr lang="en-US" sz="2200" dirty="0" smtClean="0">
                <a:ea typeface="+mn-ea"/>
                <a:cs typeface="+mn-cs"/>
              </a:rPr>
              <a:t>water-resistant </a:t>
            </a:r>
            <a:r>
              <a:rPr lang="en-US" sz="2200" dirty="0">
                <a:ea typeface="+mn-ea"/>
                <a:cs typeface="+mn-cs"/>
              </a:rPr>
              <a:t>leather boots (cut-resistant, with ankle support and non-slip soles, appropriate for the weather conditions).  </a:t>
            </a:r>
          </a:p>
          <a:p>
            <a:pPr marL="342900" lvl="2" indent="-342900" eaLnBrk="1" hangingPunct="1">
              <a:spcAft>
                <a:spcPct val="20000"/>
              </a:spcAft>
            </a:pPr>
            <a:r>
              <a:rPr lang="en-US" sz="2200" dirty="0">
                <a:ea typeface="+mn-ea"/>
                <a:cs typeface="+mn-cs"/>
              </a:rPr>
              <a:t>Approved chain saw chaps (chaps should overlap boot tops by at least 2 inches).</a:t>
            </a:r>
          </a:p>
          <a:p>
            <a:pPr eaLnBrk="1" hangingPunct="1">
              <a:spcAft>
                <a:spcPct val="20000"/>
              </a:spcAft>
            </a:pPr>
            <a:r>
              <a:rPr lang="en-US" sz="2200" dirty="0" smtClean="0"/>
              <a:t>Appropriate first-aid kit.  Employees should carry their own surgical gloves.</a:t>
            </a:r>
            <a:endParaRPr lang="en-US" sz="2200" dirty="0"/>
          </a:p>
          <a:p>
            <a:pPr marL="342900" lvl="2" indent="-342900" eaLnBrk="1" hangingPunct="1">
              <a:spcAft>
                <a:spcPct val="20000"/>
              </a:spcAft>
            </a:pPr>
            <a:r>
              <a:rPr lang="en-US" sz="2200" dirty="0" smtClean="0">
                <a:ea typeface="+mn-ea"/>
                <a:cs typeface="+mn-cs"/>
              </a:rPr>
              <a:t>Require </a:t>
            </a:r>
            <a:r>
              <a:rPr lang="en-US" sz="2200" dirty="0">
                <a:ea typeface="+mn-ea"/>
                <a:cs typeface="+mn-cs"/>
              </a:rPr>
              <a:t>students to wear standard </a:t>
            </a:r>
            <a:r>
              <a:rPr lang="en-US" sz="2200" dirty="0" err="1">
                <a:ea typeface="+mn-ea"/>
                <a:cs typeface="+mn-cs"/>
              </a:rPr>
              <a:t>fireline</a:t>
            </a:r>
            <a:r>
              <a:rPr lang="en-US" sz="2200" dirty="0">
                <a:ea typeface="+mn-ea"/>
                <a:cs typeface="+mn-cs"/>
              </a:rPr>
              <a:t> clothing and PPE.</a:t>
            </a:r>
          </a:p>
          <a:p>
            <a:pPr eaLnBrk="1" hangingPunct="1">
              <a:spcAft>
                <a:spcPct val="20000"/>
              </a:spcAft>
            </a:pPr>
            <a:endParaRPr lang="en-US" sz="2000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077200" y="6640800"/>
            <a:ext cx="111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b="0" dirty="0" smtClean="0">
                <a:latin typeface="+mn-lt"/>
              </a:rPr>
              <a:t>Slide 4B-</a:t>
            </a:r>
            <a:fld id="{302E4A08-687E-4FEB-9B87-F83A52ABA108}" type="slidenum">
              <a:rPr lang="en-US" sz="900" b="0" smtClean="0">
                <a:latin typeface="+mn-lt"/>
              </a:rPr>
              <a:pPr algn="r">
                <a:defRPr/>
              </a:pPr>
              <a:t>7</a:t>
            </a:fld>
            <a:endParaRPr lang="en-US" sz="900" b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Too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150" y="0"/>
            <a:ext cx="9258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Required Tools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for each group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371600"/>
            <a:ext cx="8458200" cy="4800600"/>
          </a:xfrm>
        </p:spPr>
        <p:txBody>
          <a:bodyPr/>
          <a:lstStyle/>
          <a:p>
            <a:pPr marL="347663" lvl="2" indent="-347663"/>
            <a:r>
              <a:rPr lang="en-US" dirty="0"/>
              <a:t>Single-bit axe with a 3- to 5‑pound head and sheath (straight handle is recommended).</a:t>
            </a:r>
          </a:p>
          <a:p>
            <a:pPr marL="347663" lvl="2" indent="-347663"/>
            <a:r>
              <a:rPr lang="en-US" dirty="0" smtClean="0"/>
              <a:t>Plastic </a:t>
            </a:r>
            <a:r>
              <a:rPr lang="en-US" dirty="0"/>
              <a:t>wedges (appropriate length to match the tree diameters).</a:t>
            </a:r>
          </a:p>
          <a:p>
            <a:pPr marL="347663" lvl="2" indent="-347663"/>
            <a:r>
              <a:rPr lang="en-US" dirty="0"/>
              <a:t>Approved gas and oil containers.</a:t>
            </a:r>
          </a:p>
          <a:p>
            <a:pPr marL="347663" lvl="2" indent="-347663"/>
            <a:r>
              <a:rPr lang="en-US" dirty="0"/>
              <a:t>Approved belt fire extinguisher (if required).</a:t>
            </a:r>
          </a:p>
          <a:p>
            <a:pPr marL="347663" lvl="2" indent="-347663"/>
            <a:r>
              <a:rPr lang="en-US" dirty="0"/>
              <a:t>Whistle or other signaling device.</a:t>
            </a:r>
          </a:p>
          <a:p>
            <a:pPr marL="347663" lvl="2" indent="-347663"/>
            <a:r>
              <a:rPr lang="en-US" dirty="0"/>
              <a:t>Appropriate tool kit with spare parts.</a:t>
            </a:r>
          </a:p>
          <a:p>
            <a:pPr marL="347663" indent="-347663" eaLnBrk="1" hangingPunct="1">
              <a:lnSpc>
                <a:spcPct val="90000"/>
              </a:lnSpc>
              <a:spcAft>
                <a:spcPct val="20000"/>
              </a:spcAft>
            </a:pPr>
            <a:endParaRPr lang="en-US" sz="2400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077200" y="6640800"/>
            <a:ext cx="111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b="0" dirty="0" smtClean="0">
                <a:latin typeface="+mn-lt"/>
              </a:rPr>
              <a:t>Slide 4B-</a:t>
            </a:r>
            <a:fld id="{302E4A08-687E-4FEB-9B87-F83A52ABA108}" type="slidenum">
              <a:rPr lang="en-US" sz="900" b="0" smtClean="0">
                <a:latin typeface="+mn-lt"/>
              </a:rPr>
              <a:pPr algn="r">
                <a:defRPr/>
              </a:pPr>
              <a:t>8</a:t>
            </a:fld>
            <a:endParaRPr lang="en-US" sz="900" b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Too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150" y="0"/>
            <a:ext cx="9258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Required Tools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for each group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295400"/>
            <a:ext cx="8458200" cy="4876800"/>
          </a:xfrm>
        </p:spPr>
        <p:txBody>
          <a:bodyPr/>
          <a:lstStyle/>
          <a:p>
            <a:pPr marL="347663" lvl="2" indent="-347663"/>
            <a:r>
              <a:rPr lang="en-US" dirty="0" smtClean="0"/>
              <a:t>Tool </a:t>
            </a:r>
            <a:r>
              <a:rPr lang="en-US" dirty="0"/>
              <a:t>belt.</a:t>
            </a:r>
          </a:p>
          <a:p>
            <a:pPr marL="347663" lvl="2" indent="-347663"/>
            <a:r>
              <a:rPr lang="en-US" dirty="0"/>
              <a:t>Wedge pouch.</a:t>
            </a:r>
          </a:p>
          <a:p>
            <a:pPr marL="347663" lvl="2" indent="-347663"/>
            <a:r>
              <a:rPr lang="en-US" dirty="0"/>
              <a:t>Chain saw in proper working order.</a:t>
            </a:r>
          </a:p>
          <a:p>
            <a:pPr marL="347663" lvl="2" indent="-347663"/>
            <a:r>
              <a:rPr lang="en-US" dirty="0"/>
              <a:t>Appropriate communication device (radio or cell phone).</a:t>
            </a:r>
          </a:p>
          <a:p>
            <a:pPr marL="347663" lvl="2" indent="-347663"/>
            <a:r>
              <a:rPr lang="en-US" dirty="0"/>
              <a:t>Extra saw chain (correctly filed and maintained).</a:t>
            </a:r>
          </a:p>
          <a:p>
            <a:pPr marL="347663" lvl="2" indent="-347663"/>
            <a:r>
              <a:rPr lang="en-US" dirty="0"/>
              <a:t>For the field exercise, students must have a copy of the course JHA listing all emergency evacuation and communication procedures.</a:t>
            </a:r>
          </a:p>
          <a:p>
            <a:pPr marL="347663" indent="-347663" eaLnBrk="1" hangingPunct="1">
              <a:lnSpc>
                <a:spcPct val="90000"/>
              </a:lnSpc>
              <a:spcAft>
                <a:spcPct val="20000"/>
              </a:spcAft>
            </a:pPr>
            <a:endParaRPr lang="en-US" sz="2600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077200" y="6640800"/>
            <a:ext cx="111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b="0" dirty="0" smtClean="0">
                <a:latin typeface="+mn-lt"/>
              </a:rPr>
              <a:t>Slide 4B-</a:t>
            </a:r>
            <a:fld id="{302E4A08-687E-4FEB-9B87-F83A52ABA108}" type="slidenum">
              <a:rPr lang="en-US" sz="900" b="0" smtClean="0">
                <a:latin typeface="+mn-lt"/>
              </a:rPr>
              <a:pPr algn="r">
                <a:defRPr/>
              </a:pPr>
              <a:t>9</a:t>
            </a:fld>
            <a:endParaRPr lang="en-US" sz="9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465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 autoUpdateAnimBg="0" advAuto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365&quot;&gt;&lt;/object&gt;&lt;object type=&quot;2&quot; unique_id=&quot;10366&quot;&gt;&lt;object type=&quot;3&quot; unique_id=&quot;10367&quot;&gt;&lt;property id=&quot;20148&quot; value=&quot;5&quot;/&gt;&lt;property id=&quot;20300&quot; value=&quot;Slide 1&quot;/&gt;&lt;property id=&quot;20307&quot; value=&quot;256&quot;/&gt;&lt;/object&gt;&lt;object type=&quot;3&quot; unique_id=&quot;10368&quot;&gt;&lt;property id=&quot;20148&quot; value=&quot;5&quot;/&gt;&lt;property id=&quot;20300&quot; value=&quot;Slide 2 - &amp;quot;Unit 4B Objective&amp;quot;&quot;/&gt;&lt;property id=&quot;20307&quot; value=&quot;257&quot;/&gt;&lt;/object&gt;&lt;object type=&quot;3&quot; unique_id=&quot;10369&quot;&gt;&lt;property id=&quot;20148&quot; value=&quot;5&quot;/&gt;&lt;property id=&quot;20300&quot; value=&quot;Slide 3 - &amp;quot;Instructor Responsibilities&amp;quot;&quot;/&gt;&lt;property id=&quot;20307&quot; value=&quot;261&quot;/&gt;&lt;/object&gt;&lt;object type=&quot;3&quot; unique_id=&quot;10370&quot;&gt;&lt;property id=&quot;20148&quot; value=&quot;5&quot;/&gt;&lt;property id=&quot;20300&quot; value=&quot;Slide 4 - &amp;quot;Student Responsibilities&amp;quot;&quot;/&gt;&lt;property id=&quot;20307&quot; value=&quot;262&quot;/&gt;&lt;/object&gt;&lt;object type=&quot;3&quot; unique_id=&quot;10371&quot;&gt;&lt;property id=&quot;20148&quot; value=&quot;5&quot;/&gt;&lt;property id=&quot;20300&quot; value=&quot;Slide 5 - &amp;quot;Student Responsibilities&amp;quot;&quot;/&gt;&lt;property id=&quot;20307&quot; value=&quot;263&quot;/&gt;&lt;/object&gt;&lt;object type=&quot;3&quot; unique_id=&quot;10372&quot;&gt;&lt;property id=&quot;20148&quot; value=&quot;5&quot;/&gt;&lt;property id=&quot;20300&quot; value=&quot;Slide 6 - &amp;quot;Required PPE&amp;#x0D;&amp;#x0A;for each instructor and student&amp;quot;&quot;/&gt;&lt;property id=&quot;20307&quot; value=&quot;259&quot;/&gt;&lt;/object&gt;&lt;object type=&quot;3&quot; unique_id=&quot;10373&quot;&gt;&lt;property id=&quot;20148&quot; value=&quot;5&quot;/&gt;&lt;property id=&quot;20300&quot; value=&quot;Slide 7 - &amp;quot;Required PPE&amp;#x0D;&amp;#x0A;for each instructor and student&amp;quot;&quot;/&gt;&lt;property id=&quot;20307&quot; value=&quot;260&quot;/&gt;&lt;/object&gt;&lt;object type=&quot;3&quot; unique_id=&quot;10374&quot;&gt;&lt;property id=&quot;20148&quot; value=&quot;5&quot;/&gt;&lt;property id=&quot;20300&quot; value=&quot;Slide 8 - &amp;quot;Required Tools for each group&amp;quot;&quot;/&gt;&lt;property id=&quot;20307&quot; value=&quot;258&quot;/&gt;&lt;/object&gt;&lt;object type=&quot;3&quot; unique_id=&quot;10375&quot;&gt;&lt;property id=&quot;20148&quot; value=&quot;5&quot;/&gt;&lt;property id=&quot;20300&quot; value=&quot;Slide 9 - &amp;quot;Required Tools for each group&amp;quot;&quot;/&gt;&lt;property id=&quot;20307&quot; value=&quot;271&quot;/&gt;&lt;/object&gt;&lt;object type=&quot;3&quot; unique_id=&quot;10376&quot;&gt;&lt;property id=&quot;20148&quot; value=&quot;5&quot;/&gt;&lt;property id=&quot;20300&quot; value=&quot;Slide 10 - &amp;quot;Skill Demonstrations&amp;#x0D;&amp;#x0A;Handling, Bucking, Limbing, Brushing, and Slashing&amp;#x0D;&amp;#x0A;&amp;quot;&quot;/&gt;&lt;property id=&quot;20307&quot; value=&quot;264&quot;/&gt;&lt;/object&gt;&lt;object type=&quot;3&quot; unique_id=&quot;10377&quot;&gt;&lt;property id=&quot;20148&quot; value=&quot;5&quot;/&gt;&lt;property id=&quot;20300&quot; value=&quot;Slide 11 - &amp;quot;Skill Demonstrations&amp;#x0D;&amp;#x0A;Handling,Limbing, Bucking, &amp;#x0D;&amp;#x0A;Brushing and Slashing&amp;quot;&quot;/&gt;&lt;property id=&quot;20307&quot; value=&quot;265&quot;/&gt;&lt;/object&gt;&lt;object type=&quot;3&quot; unique_id=&quot;10378&quot;&gt;&lt;property id=&quot;20148&quot; value=&quot;5&quot;/&gt;&lt;property id=&quot;20300&quot; value=&quot;Slide 12 - &amp;quot;Field Evaluation Form&amp;quot;&quot;/&gt;&lt;property id=&quot;20307&quot; value=&quot;268&quot;/&gt;&lt;/object&gt;&lt;object type=&quot;3&quot; unique_id=&quot;10379&quot;&gt;&lt;property id=&quot;20148&quot; value=&quot;5&quot;/&gt;&lt;property id=&quot;20300&quot; value=&quot;Slide 13 - &amp;quot;Cutter and Swamper Interaction&amp;quot;&quot;/&gt;&lt;property id=&quot;20307&quot; value=&quot;270&quot;/&gt;&lt;/object&gt;&lt;object type=&quot;3&quot; unique_id=&quot;10380&quot;&gt;&lt;property id=&quot;20148&quot; value=&quot;5&quot;/&gt;&lt;property id=&quot;20300&quot; value=&quot;Slide 14 - &amp;quot;Review Unit 4B Objective&amp;quot;&quot;/&gt;&lt;property id=&quot;20307&quot; value=&quot;2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1184</TotalTime>
  <Words>643</Words>
  <Application>Microsoft Office PowerPoint</Application>
  <PresentationFormat>On-screen Show (4:3)</PresentationFormat>
  <Paragraphs>89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Unit 4B Objectives</vt:lpstr>
      <vt:lpstr>Instructor Responsibilities</vt:lpstr>
      <vt:lpstr>Student Responsibilities</vt:lpstr>
      <vt:lpstr>Student Responsibilities</vt:lpstr>
      <vt:lpstr>Required PPE for each instructor and student</vt:lpstr>
      <vt:lpstr>Required PPE for each instructor and student</vt:lpstr>
      <vt:lpstr>Required Tools  for each group</vt:lpstr>
      <vt:lpstr>Required Tools  for each group</vt:lpstr>
      <vt:lpstr>Field Evaluation Form</vt:lpstr>
      <vt:lpstr>Skill Demonstrations Handling, Bucking, Limbing, and  Brushing and Slashing </vt:lpstr>
      <vt:lpstr>Skill Demonstrations Handling, Bucking, Limbing,  and Brushing and Slashing</vt:lpstr>
      <vt:lpstr>Cutter and Swamper Interaction</vt:lpstr>
      <vt:lpstr>Review Unit 4B Objectives</vt:lpstr>
    </vt:vector>
  </TitlesOfParts>
  <Company>BLM-NIFC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media unit</dc:creator>
  <cp:lastModifiedBy>Blinn, Nora T</cp:lastModifiedBy>
  <cp:revision>155</cp:revision>
  <cp:lastPrinted>2012-12-11T16:27:45Z</cp:lastPrinted>
  <dcterms:created xsi:type="dcterms:W3CDTF">2003-02-03T15:21:52Z</dcterms:created>
  <dcterms:modified xsi:type="dcterms:W3CDTF">2012-12-14T23:03:40Z</dcterms:modified>
</cp:coreProperties>
</file>