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1"/>
  </p:notesMasterIdLst>
  <p:handoutMasterIdLst>
    <p:handoutMasterId r:id="rId62"/>
  </p:handoutMasterIdLst>
  <p:sldIdLst>
    <p:sldId id="257" r:id="rId2"/>
    <p:sldId id="258" r:id="rId3"/>
    <p:sldId id="356" r:id="rId4"/>
    <p:sldId id="261" r:id="rId5"/>
    <p:sldId id="259" r:id="rId6"/>
    <p:sldId id="278" r:id="rId7"/>
    <p:sldId id="361" r:id="rId8"/>
    <p:sldId id="260" r:id="rId9"/>
    <p:sldId id="262" r:id="rId10"/>
    <p:sldId id="265" r:id="rId11"/>
    <p:sldId id="266" r:id="rId12"/>
    <p:sldId id="35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58" r:id="rId21"/>
    <p:sldId id="264" r:id="rId22"/>
    <p:sldId id="283" r:id="rId23"/>
    <p:sldId id="284" r:id="rId24"/>
    <p:sldId id="285" r:id="rId25"/>
    <p:sldId id="286" r:id="rId26"/>
    <p:sldId id="287" r:id="rId27"/>
    <p:sldId id="357" r:id="rId28"/>
    <p:sldId id="272" r:id="rId29"/>
    <p:sldId id="332" r:id="rId30"/>
    <p:sldId id="352" r:id="rId31"/>
    <p:sldId id="353" r:id="rId32"/>
    <p:sldId id="355" r:id="rId33"/>
    <p:sldId id="267" r:id="rId34"/>
    <p:sldId id="269" r:id="rId35"/>
    <p:sldId id="333" r:id="rId36"/>
    <p:sldId id="334" r:id="rId37"/>
    <p:sldId id="300" r:id="rId38"/>
    <p:sldId id="338" r:id="rId39"/>
    <p:sldId id="339" r:id="rId40"/>
    <p:sldId id="340" r:id="rId41"/>
    <p:sldId id="341" r:id="rId42"/>
    <p:sldId id="342" r:id="rId43"/>
    <p:sldId id="343" r:id="rId44"/>
    <p:sldId id="344" r:id="rId45"/>
    <p:sldId id="345" r:id="rId46"/>
    <p:sldId id="359" r:id="rId47"/>
    <p:sldId id="362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60" r:id="rId57"/>
    <p:sldId id="276" r:id="rId58"/>
    <p:sldId id="277" r:id="rId59"/>
    <p:sldId id="320" r:id="rId60"/>
  </p:sldIdLst>
  <p:sldSz cx="9144000" cy="6858000" type="screen4x3"/>
  <p:notesSz cx="6881813" cy="9296400"/>
  <p:custDataLst>
    <p:tags r:id="rId63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s" initials="l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FF00"/>
    <a:srgbClr val="CCFF33"/>
    <a:srgbClr val="CCECFF"/>
    <a:srgbClr val="99CC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8046" autoAdjust="0"/>
    <p:restoredTop sz="87768" autoAdjust="0"/>
  </p:normalViewPr>
  <p:slideViewPr>
    <p:cSldViewPr showGuides="1">
      <p:cViewPr varScale="1">
        <p:scale>
          <a:sx n="94" d="100"/>
          <a:sy n="94" d="100"/>
        </p:scale>
        <p:origin x="-132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notesViewPr>
    <p:cSldViewPr>
      <p:cViewPr varScale="1">
        <p:scale>
          <a:sx n="94" d="100"/>
          <a:sy n="94" d="100"/>
        </p:scale>
        <p:origin x="-1746" y="-108"/>
      </p:cViewPr>
      <p:guideLst>
        <p:guide orient="horz" pos="2928"/>
        <p:guide pos="216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gs" Target="tags/tag1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11.xml"/><Relationship Id="rId2" Type="http://schemas.openxmlformats.org/officeDocument/2006/relationships/slide" Target="slides/slide4.xml"/><Relationship Id="rId1" Type="http://schemas.openxmlformats.org/officeDocument/2006/relationships/slide" Target="slides/slide1.xml"/><Relationship Id="rId5" Type="http://schemas.openxmlformats.org/officeDocument/2006/relationships/slide" Target="slides/slide48.xml"/><Relationship Id="rId4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82530" cy="46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9284" y="1"/>
            <a:ext cx="2982529" cy="46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1909"/>
            <a:ext cx="2982530" cy="464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9284" y="8831909"/>
            <a:ext cx="2982529" cy="464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5F10DCB4-838C-470A-BE0B-36D3D56D12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9877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7746" y="1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EED3D94B-6B73-4138-9F5E-4434D1B28801}" type="datetimeFigureOut">
              <a:rPr lang="en-US"/>
              <a:pPr>
                <a:defRPr/>
              </a:pPr>
              <a:t>12/18/2012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17600" y="696913"/>
            <a:ext cx="4646613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66" y="4415133"/>
            <a:ext cx="5506681" cy="41837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30268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7746" y="8830268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F479232C-9423-42F5-95F5-B59B73D982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5208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3750EDF0-1B67-43A3-8DEC-C77AEF84B796}" type="slidenum">
              <a:rPr lang="en-US" sz="1200" smtClean="0"/>
              <a:pPr eaLnBrk="1" hangingPunct="1">
                <a:defRPr/>
              </a:pPr>
              <a:t>1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D87632C2-A58D-4F1C-9B4C-17403BF50EED}" type="slidenum">
              <a:rPr lang="en-US" sz="1200" smtClean="0"/>
              <a:pPr eaLnBrk="1" hangingPunct="1">
                <a:defRPr/>
              </a:pPr>
              <a:t>2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8ACBC9B0-9FAD-4021-9A81-C5EC8E55C80F}" type="slidenum">
              <a:rPr lang="en-US" sz="1200" smtClean="0"/>
              <a:pPr eaLnBrk="1" hangingPunct="1">
                <a:defRPr/>
              </a:pPr>
              <a:t>3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6456A81C-0A0D-4B27-892E-E615F6998854}" type="slidenum">
              <a:rPr lang="en-US" sz="1200" smtClean="0"/>
              <a:pPr eaLnBrk="1" hangingPunct="1">
                <a:defRPr/>
              </a:pPr>
              <a:t>4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C95CBE32-5729-4D65-AFE5-5E9A944BA6A7}" type="slidenum">
              <a:rPr lang="en-US" sz="1200" smtClean="0"/>
              <a:pPr eaLnBrk="1" hangingPunct="1">
                <a:defRPr/>
              </a:pPr>
              <a:t>5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EAB49173-76A6-4854-87A5-AFE1233604E6}" type="slidenum">
              <a:rPr lang="en-US" sz="1200" smtClean="0"/>
              <a:pPr eaLnBrk="1" hangingPunct="1">
                <a:defRPr/>
              </a:pPr>
              <a:t>6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3613864-BF7F-4ECC-8298-5014956C5025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BEC99AA4-1B26-4A41-BCF6-DC377C9BEEE0}" type="slidenum">
              <a:rPr lang="en-US" sz="1200" smtClean="0"/>
              <a:pPr eaLnBrk="1" hangingPunct="1">
                <a:defRPr/>
              </a:pPr>
              <a:t>8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58D999C2-1442-4325-9378-AD207B0FC6A4}" type="slidenum">
              <a:rPr lang="en-US" sz="1200" smtClean="0"/>
              <a:pPr eaLnBrk="1" hangingPunct="1">
                <a:defRPr/>
              </a:pPr>
              <a:t>9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b="1" dirty="0" smtClean="0"/>
              <a:t>Messed up bullets again</a:t>
            </a:r>
            <a:endParaRPr lang="en-US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C3828476-12F1-4DAA-9EFB-E421C861A99F}" type="slidenum">
              <a:rPr lang="en-US" sz="1200" smtClean="0"/>
              <a:pPr eaLnBrk="1" hangingPunct="1">
                <a:defRPr/>
              </a:pPr>
              <a:t>10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C88522AB-5672-48E4-A46D-2DED9F163D28}" type="slidenum">
              <a:rPr lang="en-US" sz="1200" smtClean="0"/>
              <a:pPr eaLnBrk="1" hangingPunct="1">
                <a:defRPr/>
              </a:pPr>
              <a:t>11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 smtClean="0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2D2368B3-0DFD-4ABE-AF15-A106531C2F9E}" type="slidenum">
              <a:rPr lang="en-US" sz="1200" smtClean="0"/>
              <a:pPr eaLnBrk="1" hangingPunct="1">
                <a:defRPr/>
              </a:pPr>
              <a:t>12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12943CE2-13E9-4654-8FBD-74E3AE41BE8A}" type="slidenum">
              <a:rPr lang="en-US" sz="1200" smtClean="0"/>
              <a:pPr eaLnBrk="1" hangingPunct="1">
                <a:defRPr/>
              </a:pPr>
              <a:t>13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B1B34FA4-52B3-49EC-A188-A4E712A7FDCB}" type="slidenum">
              <a:rPr lang="en-US" sz="1200" smtClean="0"/>
              <a:pPr eaLnBrk="1" hangingPunct="1">
                <a:defRPr/>
              </a:pPr>
              <a:t>14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D17A3715-467E-4BB8-A0D9-ABC0C207A28A}" type="slidenum">
              <a:rPr lang="en-US" sz="1200" smtClean="0"/>
              <a:pPr eaLnBrk="1" hangingPunct="1">
                <a:defRPr/>
              </a:pPr>
              <a:t>15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68B22604-D8C4-4AEC-8849-E0C4EC80EBA9}" type="slidenum">
              <a:rPr lang="en-US" sz="1200" smtClean="0"/>
              <a:pPr eaLnBrk="1" hangingPunct="1">
                <a:defRPr/>
              </a:pPr>
              <a:t>16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516B27D8-4719-42DD-A02F-65ED55E874A4}" type="slidenum">
              <a:rPr lang="en-US" sz="1200" smtClean="0"/>
              <a:pPr eaLnBrk="1" hangingPunct="1">
                <a:defRPr/>
              </a:pPr>
              <a:t>17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2A63E6CF-0DC3-4D94-9230-1C9B5EFE7D59}" type="slidenum">
              <a:rPr lang="en-US" sz="1200" smtClean="0"/>
              <a:pPr eaLnBrk="1" hangingPunct="1">
                <a:defRPr/>
              </a:pPr>
              <a:t>18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8909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D782E5A9-536C-4B82-989F-B2128129520B}" type="slidenum">
              <a:rPr lang="en-US" sz="1200" smtClean="0"/>
              <a:pPr eaLnBrk="1" hangingPunct="1">
                <a:defRPr/>
              </a:pPr>
              <a:t>19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79232C-9423-42F5-95F5-B59B73D9825C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0E414F67-91D8-4BFB-BDD2-229BAD0AFA74}" type="slidenum">
              <a:rPr lang="en-US" sz="1200" smtClean="0"/>
              <a:pPr eaLnBrk="1" hangingPunct="1">
                <a:defRPr/>
              </a:pPr>
              <a:t>21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4097DC0D-1A3D-4306-B778-2439BDC6937B}" type="slidenum">
              <a:rPr lang="en-US" sz="1200" smtClean="0"/>
              <a:pPr eaLnBrk="1" hangingPunct="1">
                <a:defRPr/>
              </a:pPr>
              <a:t>22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79232C-9423-42F5-95F5-B59B73D9825C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8952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4868FFA5-94B2-47D6-BBD0-E25CB48D07F8}" type="slidenum">
              <a:rPr lang="en-US" sz="1200" smtClean="0"/>
              <a:pPr eaLnBrk="1" hangingPunct="1">
                <a:defRPr/>
              </a:pPr>
              <a:t>24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68F03C44-4463-44F0-A2E5-96AA9F898EE8}" type="slidenum">
              <a:rPr lang="en-US" sz="1200" smtClean="0"/>
              <a:pPr eaLnBrk="1" hangingPunct="1">
                <a:defRPr/>
              </a:pPr>
              <a:t>25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0848353E-9F97-4614-A8AF-83AE0DB423C8}" type="slidenum">
              <a:rPr lang="en-US" sz="1200" smtClean="0"/>
              <a:pPr eaLnBrk="1" hangingPunct="1">
                <a:defRPr/>
              </a:pPr>
              <a:t>26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29CC3F6-22A7-4D90-BFB1-38A2AF09D3ED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b="1" dirty="0" smtClean="0"/>
          </a:p>
          <a:p>
            <a:pPr eaLnBrk="1" hangingPunct="1"/>
            <a:endParaRPr lang="en-US" b="1" dirty="0" smtClean="0"/>
          </a:p>
          <a:p>
            <a:pPr eaLnBrk="1" hangingPunct="1"/>
            <a:endParaRPr lang="en-US" b="1" dirty="0" smtClean="0"/>
          </a:p>
        </p:txBody>
      </p:sp>
      <p:sp>
        <p:nvSpPr>
          <p:cNvPr id="9626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16EE84A6-1C94-4189-B34A-761FD663560C}" type="slidenum">
              <a:rPr lang="en-US" sz="1200" smtClean="0"/>
              <a:pPr eaLnBrk="1" hangingPunct="1">
                <a:defRPr/>
              </a:pPr>
              <a:t>28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06CF3C9F-66BE-4761-9E23-A0C72F25DB9B}" type="slidenum">
              <a:rPr lang="en-US" sz="1200" smtClean="0"/>
              <a:pPr eaLnBrk="1" hangingPunct="1">
                <a:defRPr/>
              </a:pPr>
              <a:t>29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83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0BD372F9-1334-4D99-B30E-7B34056A29F5}" type="slidenum">
              <a:rPr lang="en-US" sz="1200" smtClean="0"/>
              <a:pPr eaLnBrk="1" hangingPunct="1">
                <a:defRPr/>
              </a:pPr>
              <a:t>30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993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52DAC948-101E-4BA8-AF33-2FF2D348EAAF}" type="slidenum">
              <a:rPr lang="en-US" sz="1200" smtClean="0"/>
              <a:pPr eaLnBrk="1" hangingPunct="1">
                <a:defRPr/>
              </a:pPr>
              <a:t>31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10035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02FB1F65-DDDC-45C9-9E87-35984B872BD0}" type="slidenum">
              <a:rPr lang="en-US" sz="1200" smtClean="0"/>
              <a:pPr eaLnBrk="1" hangingPunct="1">
                <a:defRPr/>
              </a:pPr>
              <a:t>32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75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0138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C35F2A2C-5011-47FE-A055-5B1E4B6F3462}" type="slidenum">
              <a:rPr lang="en-US" sz="1200" smtClean="0"/>
              <a:pPr eaLnBrk="1" hangingPunct="1">
                <a:defRPr/>
              </a:pPr>
              <a:t>33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240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DA86FBED-0D14-45CF-BE3B-CFA07AEB8C3E}" type="slidenum">
              <a:rPr lang="en-US" sz="1200" smtClean="0"/>
              <a:pPr eaLnBrk="1" hangingPunct="1">
                <a:defRPr/>
              </a:pPr>
              <a:t>34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342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DAA45A8D-6E68-4967-A799-8A2497AD50C1}" type="slidenum">
              <a:rPr lang="en-US" sz="1200" smtClean="0"/>
              <a:pPr eaLnBrk="1" hangingPunct="1">
                <a:defRPr/>
              </a:pPr>
              <a:t>35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445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A3B718EE-7CE5-4459-93A8-1F87996F0762}" type="slidenum">
              <a:rPr lang="en-US" sz="1200" smtClean="0"/>
              <a:pPr eaLnBrk="1" hangingPunct="1">
                <a:defRPr/>
              </a:pPr>
              <a:t>36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16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dirty="0" smtClean="0"/>
          </a:p>
        </p:txBody>
      </p:sp>
      <p:sp>
        <p:nvSpPr>
          <p:cNvPr id="10547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BBAC0195-01C6-415F-9B12-0E274C501906}" type="slidenum">
              <a:rPr lang="en-US" sz="1200" smtClean="0"/>
              <a:pPr eaLnBrk="1" hangingPunct="1">
                <a:defRPr/>
              </a:pPr>
              <a:t>37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650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F477A387-2645-42CF-8186-81E0DDB30453}" type="slidenum">
              <a:rPr lang="en-US" sz="1200" smtClean="0"/>
              <a:pPr eaLnBrk="1" hangingPunct="1">
                <a:defRPr/>
              </a:pPr>
              <a:t>38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752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24B9D379-5D74-4391-89E2-8E61EF5F7257}" type="slidenum">
              <a:rPr lang="en-US" sz="1200" smtClean="0"/>
              <a:pPr eaLnBrk="1" hangingPunct="1">
                <a:defRPr/>
              </a:pPr>
              <a:t>39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0DB7E08B-BA8C-484F-99B6-BC7E309438FA}" type="slidenum">
              <a:rPr lang="en-US" sz="1200" smtClean="0"/>
              <a:pPr eaLnBrk="1" hangingPunct="1">
                <a:defRPr/>
              </a:pPr>
              <a:t>40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957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77AC3A52-41B7-41CE-9D9A-DC8E38590C6E}" type="slidenum">
              <a:rPr lang="en-US" sz="1200" smtClean="0"/>
              <a:pPr eaLnBrk="1" hangingPunct="1">
                <a:defRPr/>
              </a:pPr>
              <a:t>41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059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794F4937-19D2-41A5-B26B-D6C0A81185DE}" type="slidenum">
              <a:rPr lang="en-US" sz="1200" smtClean="0"/>
              <a:pPr eaLnBrk="1" hangingPunct="1">
                <a:defRPr/>
              </a:pPr>
              <a:t>42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16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4C66E667-1D4C-4686-9C78-43B3CBADFF9D}" type="slidenum">
              <a:rPr lang="en-US" sz="1200" smtClean="0"/>
              <a:pPr eaLnBrk="1" hangingPunct="1">
                <a:defRPr/>
              </a:pPr>
              <a:t>43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87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 smtClean="0"/>
          </a:p>
        </p:txBody>
      </p:sp>
      <p:sp>
        <p:nvSpPr>
          <p:cNvPr id="11264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D5F95A33-A524-49F6-983A-3C717FC6EB38}" type="slidenum">
              <a:rPr lang="en-US" sz="1200" smtClean="0"/>
              <a:pPr eaLnBrk="1" hangingPunct="1">
                <a:defRPr/>
              </a:pPr>
              <a:t>44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366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3D1BA8FF-AA04-4966-97DF-4DC31E486E0F}" type="slidenum">
              <a:rPr lang="en-US" sz="1200" smtClean="0"/>
              <a:pPr eaLnBrk="1" hangingPunct="1">
                <a:defRPr/>
              </a:pPr>
              <a:t>45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08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766F929-F378-411C-BC81-CEAC53BD762E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18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58B45C6-8711-421E-B959-DF2E0B248679}" type="slidenum">
              <a:rPr lang="en-US" smtClean="0"/>
              <a:pPr>
                <a:defRPr/>
              </a:pPr>
              <a:t>47</a:t>
            </a:fld>
            <a:endParaRPr 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8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11469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EFD4BB09-3768-4F0C-B544-249A4C8FC431}" type="slidenum">
              <a:rPr lang="en-US" sz="1200" smtClean="0"/>
              <a:pPr eaLnBrk="1" hangingPunct="1">
                <a:defRPr/>
              </a:pPr>
              <a:t>48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57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1C69630D-B103-428C-AF21-8F86D6C17E70}" type="slidenum">
              <a:rPr lang="en-US" sz="1200" smtClean="0"/>
              <a:pPr eaLnBrk="1" hangingPunct="1">
                <a:defRPr/>
              </a:pPr>
              <a:t>49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674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A7D2534A-11B6-488E-8862-7D925E486C44}" type="slidenum">
              <a:rPr lang="en-US" sz="1200" smtClean="0"/>
              <a:pPr eaLnBrk="1" hangingPunct="1">
                <a:defRPr/>
              </a:pPr>
              <a:t>50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776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466A653A-F1D0-4B70-94B7-D56804AC553E}" type="slidenum">
              <a:rPr lang="en-US" sz="1200" smtClean="0"/>
              <a:pPr eaLnBrk="1" hangingPunct="1">
                <a:defRPr/>
              </a:pPr>
              <a:t>51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878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8AB54A0E-E5C1-48E6-8F00-3FC518B38B5D}" type="slidenum">
              <a:rPr lang="en-US" sz="1200" smtClean="0"/>
              <a:pPr eaLnBrk="1" hangingPunct="1">
                <a:defRPr/>
              </a:pPr>
              <a:t>52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1981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9E14552A-548F-438D-9189-7FC0755BAC40}" type="slidenum">
              <a:rPr lang="en-US" sz="1200" smtClean="0"/>
              <a:pPr eaLnBrk="1" hangingPunct="1">
                <a:defRPr/>
              </a:pPr>
              <a:t>53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2083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B5CA5454-DDA3-46CD-9F9A-087A8146E916}" type="slidenum">
              <a:rPr lang="en-US" sz="1200" smtClean="0"/>
              <a:pPr eaLnBrk="1" hangingPunct="1">
                <a:defRPr/>
              </a:pPr>
              <a:t>54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2186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50C0A0FE-4588-40A1-95A2-ECB643B100DF}" type="slidenum">
              <a:rPr lang="en-US" sz="1200" smtClean="0"/>
              <a:pPr eaLnBrk="1" hangingPunct="1">
                <a:defRPr/>
              </a:pPr>
              <a:t>55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10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5818B0A-8BA4-4C27-85CC-1228BCDE7961}" type="slidenum">
              <a:rPr lang="en-US" smtClean="0"/>
              <a:pPr>
                <a:defRPr/>
              </a:pPr>
              <a:t>56</a:t>
            </a:fld>
            <a:endParaRPr 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3210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58870DE0-0D9B-4E07-B156-E1C3695E6829}" type="slidenum">
              <a:rPr lang="en-US" sz="1200" smtClean="0"/>
              <a:pPr eaLnBrk="1" hangingPunct="1">
                <a:defRPr/>
              </a:pPr>
              <a:t>57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3312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8A532892-4B6C-47C8-87F3-19A778CB6C77}" type="slidenum">
              <a:rPr lang="en-US" sz="1200" smtClean="0"/>
              <a:pPr eaLnBrk="1" hangingPunct="1">
                <a:defRPr/>
              </a:pPr>
              <a:t>58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3414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fld id="{7BE7A1FA-195B-4F16-801D-FF1E97199540}" type="slidenum">
              <a:rPr lang="en-US" sz="1200" smtClean="0"/>
              <a:pPr eaLnBrk="1" hangingPunct="1">
                <a:defRPr/>
              </a:pPr>
              <a:t>59</a:t>
            </a:fld>
            <a:endParaRPr lang="en-US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slideshow (249).jpg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10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 userDrawn="1"/>
        </p:nvSpPr>
        <p:spPr>
          <a:xfrm>
            <a:off x="0" y="457200"/>
            <a:ext cx="4648200" cy="2667000"/>
          </a:xfrm>
          <a:prstGeom prst="rect">
            <a:avLst/>
          </a:prstGeom>
          <a:gradFill flip="none" rotWithShape="1">
            <a:gsLst>
              <a:gs pos="0">
                <a:srgbClr val="5E9EFF">
                  <a:alpha val="55000"/>
                </a:srgbClr>
              </a:gs>
              <a:gs pos="18000">
                <a:srgbClr val="85C2FF"/>
              </a:gs>
              <a:gs pos="54000">
                <a:srgbClr val="C4D6EB"/>
              </a:gs>
              <a:gs pos="100000">
                <a:srgbClr val="FFEBFA">
                  <a:alpha val="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 txBox="1">
            <a:spLocks/>
          </p:cNvSpPr>
          <p:nvPr userDrawn="1"/>
        </p:nvSpPr>
        <p:spPr bwMode="auto">
          <a:xfrm>
            <a:off x="228600" y="533400"/>
            <a:ext cx="2286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baseline="0">
                <a:solidFill>
                  <a:srgbClr val="663300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Unit 3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6633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itle 1"/>
          <p:cNvSpPr txBox="1">
            <a:spLocks/>
          </p:cNvSpPr>
          <p:nvPr userDrawn="1"/>
        </p:nvSpPr>
        <p:spPr bwMode="auto">
          <a:xfrm>
            <a:off x="228600" y="1066800"/>
            <a:ext cx="39624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baseline="0">
                <a:solidFill>
                  <a:srgbClr val="663300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Fireline</a:t>
            </a:r>
            <a:r>
              <a:rPr kumimoji="0" 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Construction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and Mop Up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Freeform 7"/>
          <p:cNvSpPr/>
          <p:nvPr userDrawn="1"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 userDrawn="1"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>
            <a:spLocks noChangeArrowheads="1"/>
          </p:cNvSpPr>
          <p:nvPr userDrawn="1"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‹#›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l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 </a:t>
            </a:r>
            <a:r>
              <a:rPr lang="en-US" sz="900" b="0" dirty="0" err="1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Mop Up</a:t>
            </a:r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3" name="Rectangle 7"/>
          <p:cNvSpPr>
            <a:spLocks noChangeArrowheads="1"/>
          </p:cNvSpPr>
          <p:nvPr userDrawn="1"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838200"/>
          </a:xfrm>
        </p:spPr>
        <p:txBody>
          <a:bodyPr anchor="t" anchorCtr="0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219200"/>
            <a:ext cx="7772400" cy="48768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600200"/>
            <a:ext cx="38100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100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943100" cy="5715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81000"/>
            <a:ext cx="5676900" cy="5715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1000"/>
            <a:ext cx="7772400" cy="838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600200"/>
            <a:ext cx="3810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10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81000"/>
            <a:ext cx="77724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600200"/>
            <a:ext cx="77724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" name="Freeform 5"/>
          <p:cNvSpPr/>
          <p:nvPr userDrawn="1"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 userDrawn="1"/>
        </p:nvSpPr>
        <p:spPr>
          <a:xfrm>
            <a:off x="-43200" y="655267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‹#›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b="0" kern="1200" dirty="0" err="1" smtClean="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Arial" charset="0"/>
              </a:rPr>
              <a:t>Fireline</a:t>
            </a:r>
            <a:r>
              <a:rPr lang="en-US" sz="900" b="0" kern="1200" dirty="0" smtClean="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Arial" charset="0"/>
              </a:rPr>
              <a:t> Construction and Mop Up</a:t>
            </a: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b="1" cap="none" spc="0">
          <a:ln w="9000" cmpd="sng">
            <a:solidFill>
              <a:schemeClr val="accent4">
                <a:shade val="50000"/>
                <a:satMod val="120000"/>
              </a:schemeClr>
            </a:solidFill>
            <a:prstDash val="solid"/>
          </a:ln>
          <a:gradFill>
            <a:gsLst>
              <a:gs pos="0">
                <a:schemeClr val="accent4">
                  <a:shade val="20000"/>
                  <a:satMod val="245000"/>
                </a:schemeClr>
              </a:gs>
              <a:gs pos="43000">
                <a:schemeClr val="accent4">
                  <a:satMod val="255000"/>
                </a:schemeClr>
              </a:gs>
              <a:gs pos="48000">
                <a:schemeClr val="accent4">
                  <a:shade val="85000"/>
                  <a:satMod val="255000"/>
                </a:schemeClr>
              </a:gs>
              <a:gs pos="100000">
                <a:schemeClr val="accent4">
                  <a:shade val="20000"/>
                  <a:satMod val="245000"/>
                </a:schemeClr>
              </a:gs>
            </a:gsLst>
            <a:lin ang="5400000"/>
          </a:gradFill>
          <a:effectLst>
            <a:reflection blurRad="12700" stA="28000" endPos="45000" dist="1000" dir="5400000" sy="-100000" algn="bl" rotWithShape="0"/>
          </a:effectLst>
          <a:latin typeface="+mn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6" Type="http://schemas.openxmlformats.org/officeDocument/2006/relationships/image" Target="../media/image3.png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wmv"/><Relationship Id="rId1" Type="http://schemas.microsoft.com/office/2007/relationships/media" Target="../media/media5.wmv"/><Relationship Id="rId6" Type="http://schemas.openxmlformats.org/officeDocument/2006/relationships/image" Target="../media/image3.png"/><Relationship Id="rId5" Type="http://schemas.openxmlformats.org/officeDocument/2006/relationships/image" Target="../media/image50.png"/><Relationship Id="rId4" Type="http://schemas.openxmlformats.org/officeDocument/2006/relationships/notesSlide" Target="../notesSlides/notesSlide5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3 Objectives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19200"/>
            <a:ext cx="7772400" cy="525780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Define the duties and responsibilities of the chain saw operator and the </a:t>
            </a:r>
            <a:r>
              <a:rPr lang="en-US" dirty="0" err="1" smtClean="0"/>
              <a:t>swamper</a:t>
            </a:r>
            <a:r>
              <a:rPr lang="en-US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Explain the tactical application of chain saws in </a:t>
            </a:r>
            <a:r>
              <a:rPr lang="en-US" dirty="0" err="1" smtClean="0"/>
              <a:t>fireline</a:t>
            </a:r>
            <a:r>
              <a:rPr lang="en-US" dirty="0" smtClean="0"/>
              <a:t> construction and mop up operations.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Describe methods of saw team deployment for </a:t>
            </a:r>
            <a:r>
              <a:rPr lang="en-US" dirty="0" err="1" smtClean="0"/>
              <a:t>fireline</a:t>
            </a:r>
            <a:r>
              <a:rPr lang="en-US" dirty="0" smtClean="0"/>
              <a:t> tactical strategy.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Describe methods for mop up and </a:t>
            </a:r>
            <a:r>
              <a:rPr lang="en-US" dirty="0" err="1" smtClean="0"/>
              <a:t>fireline</a:t>
            </a:r>
            <a:r>
              <a:rPr lang="en-US" dirty="0" smtClean="0"/>
              <a:t> rehabilitation.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Line Construction Video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524000" y="6185356"/>
            <a:ext cx="2438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Please click video window to play media.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" name="Intro line construction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4000" y="1460956"/>
            <a:ext cx="6096000" cy="457200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pic>
        <p:nvPicPr>
          <p:cNvPr id="7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Duties and Responsibilities of the Saw Team</a:t>
            </a:r>
            <a:br>
              <a:rPr lang="en-US" dirty="0" smtClean="0"/>
            </a:br>
            <a:endParaRPr lang="en-US" dirty="0" smtClean="0"/>
          </a:p>
        </p:txBody>
      </p:sp>
      <p:pic>
        <p:nvPicPr>
          <p:cNvPr id="4" name="Picture 3" descr="20 per saw tm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58240" y="1828800"/>
            <a:ext cx="6827520" cy="4535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Chain Saw Operator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286000"/>
            <a:ext cx="7772400" cy="16764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 smtClean="0"/>
              <a:t>Monitors fire: </a:t>
            </a:r>
          </a:p>
          <a:p>
            <a:pPr marL="857250" lvl="2" indent="-457200">
              <a:spcAft>
                <a:spcPts val="600"/>
              </a:spcAft>
              <a:buFont typeface="Symbol" pitchFamily="18" charset="2"/>
              <a:buChar char=""/>
            </a:pPr>
            <a:r>
              <a:rPr lang="en-US" dirty="0"/>
              <a:t>Establishes </a:t>
            </a:r>
            <a:r>
              <a:rPr lang="en-US" dirty="0" smtClean="0"/>
              <a:t>communication</a:t>
            </a:r>
            <a:endParaRPr lang="en-US" dirty="0"/>
          </a:p>
          <a:p>
            <a:pPr marL="857250" lvl="2" indent="-457200">
              <a:spcAft>
                <a:spcPts val="600"/>
              </a:spcAft>
              <a:buFont typeface="Symbol" pitchFamily="18" charset="2"/>
              <a:buChar char=""/>
            </a:pPr>
            <a:r>
              <a:rPr lang="en-US" dirty="0" smtClean="0"/>
              <a:t>Ensures LCES are in place</a:t>
            </a:r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" y="1752600"/>
            <a:ext cx="88392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Chain Saw Operator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66800"/>
            <a:ext cx="7772400" cy="4876800"/>
          </a:xfrm>
        </p:spPr>
        <p:txBody>
          <a:bodyPr/>
          <a:lstStyle/>
          <a:p>
            <a:r>
              <a:rPr lang="en-US" dirty="0" smtClean="0"/>
              <a:t>Establishes cutting area control.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685800" y="914400"/>
            <a:ext cx="7772400" cy="838200"/>
          </a:xfrm>
        </p:spPr>
        <p:txBody>
          <a:bodyPr/>
          <a:lstStyle/>
          <a:p>
            <a:r>
              <a:rPr lang="en-US" dirty="0" smtClean="0"/>
              <a:t>Chain Saw Operator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685800" y="1828800"/>
            <a:ext cx="7772400" cy="4038600"/>
          </a:xfrm>
        </p:spPr>
        <p:txBody>
          <a:bodyPr/>
          <a:lstStyle/>
          <a:p>
            <a:r>
              <a:rPr lang="en-US" dirty="0" smtClean="0"/>
              <a:t>Applies appropriate line construction standards for </a:t>
            </a:r>
            <a:r>
              <a:rPr lang="en-US" dirty="0" err="1" smtClean="0"/>
              <a:t>fireline</a:t>
            </a:r>
            <a:r>
              <a:rPr lang="en-US" dirty="0" smtClean="0"/>
              <a:t> width, </a:t>
            </a:r>
            <a:r>
              <a:rPr lang="en-US" dirty="0" err="1" smtClean="0"/>
              <a:t>limbing</a:t>
            </a:r>
            <a:r>
              <a:rPr lang="en-US" dirty="0" smtClean="0"/>
              <a:t> height, safety zones, and MIST</a:t>
            </a:r>
          </a:p>
          <a:p>
            <a:r>
              <a:rPr lang="en-US" dirty="0" smtClean="0"/>
              <a:t>Adjusts line construction standards based on fuel type and fire behavior</a:t>
            </a:r>
          </a:p>
          <a:p>
            <a:r>
              <a:rPr lang="en-US" dirty="0" smtClean="0"/>
              <a:t>Makes line location decision when location has not been flagged by a line scout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Chain Saw Operator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219200"/>
            <a:ext cx="7772400" cy="4876800"/>
          </a:xfrm>
        </p:spPr>
        <p:txBody>
          <a:bodyPr/>
          <a:lstStyle/>
          <a:p>
            <a:r>
              <a:rPr lang="en-US" dirty="0" smtClean="0"/>
              <a:t>Sets team’s work pace</a:t>
            </a:r>
          </a:p>
          <a:p>
            <a:r>
              <a:rPr lang="en-US" dirty="0" smtClean="0"/>
              <a:t>Cuts moveable </a:t>
            </a:r>
            <a:br>
              <a:rPr lang="en-US" dirty="0" smtClean="0"/>
            </a:br>
            <a:r>
              <a:rPr lang="en-US" dirty="0" smtClean="0"/>
              <a:t>pieces</a:t>
            </a:r>
          </a:p>
          <a:p>
            <a:r>
              <a:rPr lang="en-US" dirty="0" smtClean="0"/>
              <a:t>Safely moves </a:t>
            </a:r>
            <a:br>
              <a:rPr lang="en-US" dirty="0" smtClean="0"/>
            </a:br>
            <a:r>
              <a:rPr lang="en-US" dirty="0" smtClean="0"/>
              <a:t>between cutting </a:t>
            </a:r>
            <a:br>
              <a:rPr lang="en-US" dirty="0" smtClean="0"/>
            </a:br>
            <a:r>
              <a:rPr lang="en-US" dirty="0" smtClean="0"/>
              <a:t>locations</a:t>
            </a:r>
          </a:p>
        </p:txBody>
      </p:sp>
      <p:pic>
        <p:nvPicPr>
          <p:cNvPr id="9221" name="Picture 4" descr="P9030092.JPG"/>
          <p:cNvPicPr>
            <a:picLocks noChangeAspect="1"/>
          </p:cNvPicPr>
          <p:nvPr/>
        </p:nvPicPr>
        <p:blipFill>
          <a:blip r:embed="rId3" cstate="print"/>
          <a:srcRect l="19578" r="23992"/>
          <a:stretch>
            <a:fillRect/>
          </a:stretch>
        </p:blipFill>
        <p:spPr bwMode="auto">
          <a:xfrm>
            <a:off x="5410200" y="1371600"/>
            <a:ext cx="3733800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0"/>
            <a:ext cx="7772400" cy="838200"/>
          </a:xfrm>
        </p:spPr>
        <p:txBody>
          <a:bodyPr/>
          <a:lstStyle/>
          <a:p>
            <a:r>
              <a:rPr lang="en-US" dirty="0" smtClean="0"/>
              <a:t>Chain Saw Operator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676400"/>
            <a:ext cx="7772400" cy="4876800"/>
          </a:xfrm>
        </p:spPr>
        <p:txBody>
          <a:bodyPr/>
          <a:lstStyle/>
          <a:p>
            <a:r>
              <a:rPr lang="en-US" dirty="0" smtClean="0"/>
              <a:t>Creates disposal </a:t>
            </a:r>
            <a:br>
              <a:rPr lang="en-US" dirty="0" smtClean="0"/>
            </a:br>
            <a:r>
              <a:rPr lang="en-US" dirty="0" smtClean="0"/>
              <a:t>sites</a:t>
            </a:r>
            <a:r>
              <a:rPr lang="en-US" dirty="0"/>
              <a:t> </a:t>
            </a:r>
            <a:r>
              <a:rPr lang="en-US" dirty="0" smtClean="0"/>
              <a:t>for cut material </a:t>
            </a:r>
            <a:br>
              <a:rPr lang="en-US" dirty="0" smtClean="0"/>
            </a:br>
            <a:r>
              <a:rPr lang="en-US" dirty="0" smtClean="0"/>
              <a:t>like keyholes or </a:t>
            </a:r>
            <a:br>
              <a:rPr lang="en-US" dirty="0" smtClean="0"/>
            </a:br>
            <a:r>
              <a:rPr lang="en-US" dirty="0" smtClean="0"/>
              <a:t>windows</a:t>
            </a:r>
          </a:p>
          <a:p>
            <a:r>
              <a:rPr lang="en-US" dirty="0" smtClean="0"/>
              <a:t>Fells hazard trees </a:t>
            </a:r>
            <a:br>
              <a:rPr lang="en-US" dirty="0" smtClean="0"/>
            </a:br>
            <a:r>
              <a:rPr lang="en-US" dirty="0" smtClean="0"/>
              <a:t>if qualified to do so</a:t>
            </a:r>
          </a:p>
          <a:p>
            <a:r>
              <a:rPr lang="en-US" dirty="0" smtClean="0"/>
              <a:t>Bucks burning </a:t>
            </a:r>
            <a:br>
              <a:rPr lang="en-US" dirty="0" smtClean="0"/>
            </a:br>
            <a:r>
              <a:rPr lang="en-US" dirty="0" smtClean="0"/>
              <a:t>material during </a:t>
            </a:r>
            <a:br>
              <a:rPr lang="en-US" dirty="0" smtClean="0"/>
            </a:br>
            <a:r>
              <a:rPr lang="en-US" dirty="0" smtClean="0"/>
              <a:t>mop up</a:t>
            </a:r>
          </a:p>
        </p:txBody>
      </p:sp>
      <p:pic>
        <p:nvPicPr>
          <p:cNvPr id="10246" name="Picture 5" descr="IMG_1100.JPG"/>
          <p:cNvPicPr>
            <a:picLocks noChangeAspect="1"/>
          </p:cNvPicPr>
          <p:nvPr/>
        </p:nvPicPr>
        <p:blipFill>
          <a:blip r:embed="rId3" cstate="print"/>
          <a:srcRect r="28962"/>
          <a:stretch>
            <a:fillRect/>
          </a:stretch>
        </p:blipFill>
        <p:spPr bwMode="auto">
          <a:xfrm>
            <a:off x="5029200" y="1981200"/>
            <a:ext cx="4222229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Swamper</a:t>
            </a:r>
            <a:endParaRPr lang="en-US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219200"/>
            <a:ext cx="7772400" cy="4876800"/>
          </a:xfrm>
        </p:spPr>
        <p:txBody>
          <a:bodyPr/>
          <a:lstStyle/>
          <a:p>
            <a:r>
              <a:rPr lang="en-US" dirty="0" smtClean="0"/>
              <a:t>Assists with cutting area control and establishing </a:t>
            </a:r>
            <a:r>
              <a:rPr lang="en-US" dirty="0" err="1" smtClean="0"/>
              <a:t>fireline</a:t>
            </a:r>
            <a:r>
              <a:rPr lang="en-US" dirty="0" smtClean="0"/>
              <a:t>:</a:t>
            </a:r>
          </a:p>
          <a:p>
            <a:pPr lvl="1"/>
            <a:r>
              <a:rPr lang="en-US" dirty="0" smtClean="0"/>
              <a:t>Maintains LCES</a:t>
            </a:r>
          </a:p>
          <a:p>
            <a:pPr lvl="1"/>
            <a:r>
              <a:rPr lang="en-US" dirty="0" smtClean="0"/>
              <a:t>Acts as communication link for </a:t>
            </a:r>
            <a:br>
              <a:rPr lang="en-US" dirty="0" smtClean="0"/>
            </a:br>
            <a:r>
              <a:rPr lang="en-US" dirty="0" smtClean="0"/>
              <a:t>saw team</a:t>
            </a:r>
          </a:p>
          <a:p>
            <a:pPr lvl="1"/>
            <a:r>
              <a:rPr lang="en-US" dirty="0" smtClean="0"/>
              <a:t>Clears </a:t>
            </a:r>
            <a:r>
              <a:rPr lang="en-US" dirty="0" err="1" smtClean="0"/>
              <a:t>fireline</a:t>
            </a:r>
            <a:r>
              <a:rPr lang="en-US" dirty="0" smtClean="0"/>
              <a:t> as</a:t>
            </a:r>
            <a:br>
              <a:rPr lang="en-US" dirty="0" smtClean="0"/>
            </a:br>
            <a:r>
              <a:rPr lang="en-US" dirty="0" smtClean="0"/>
              <a:t>an escape route</a:t>
            </a:r>
          </a:p>
          <a:p>
            <a:pPr lvl="1"/>
            <a:r>
              <a:rPr lang="en-US" dirty="0" smtClean="0"/>
              <a:t>Improves </a:t>
            </a:r>
            <a:br>
              <a:rPr lang="en-US" dirty="0" smtClean="0"/>
            </a:br>
            <a:r>
              <a:rPr lang="en-US" dirty="0" smtClean="0"/>
              <a:t>safety zones</a:t>
            </a:r>
          </a:p>
        </p:txBody>
      </p:sp>
      <p:pic>
        <p:nvPicPr>
          <p:cNvPr id="11268" name="Picture 3" descr="shouldertapC_0384.JPG"/>
          <p:cNvPicPr>
            <a:picLocks noChangeAspect="1"/>
          </p:cNvPicPr>
          <p:nvPr/>
        </p:nvPicPr>
        <p:blipFill>
          <a:blip r:embed="rId3" cstate="print">
            <a:lum bright="30000" contrast="30000"/>
          </a:blip>
          <a:srcRect/>
          <a:stretch>
            <a:fillRect/>
          </a:stretch>
        </p:blipFill>
        <p:spPr bwMode="auto">
          <a:xfrm>
            <a:off x="4572000" y="3421123"/>
            <a:ext cx="4572000" cy="3036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7" descr="dragging"/>
          <p:cNvPicPr>
            <a:picLocks noChangeAspect="1" noChangeArrowheads="1"/>
          </p:cNvPicPr>
          <p:nvPr/>
        </p:nvPicPr>
        <p:blipFill>
          <a:blip r:embed="rId3" cstate="print"/>
          <a:srcRect l="36008" t="37778" r="6379" b="10000"/>
          <a:stretch>
            <a:fillRect/>
          </a:stretch>
        </p:blipFill>
        <p:spPr bwMode="auto">
          <a:xfrm>
            <a:off x="3429000" y="2438400"/>
            <a:ext cx="53340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Swamper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362200"/>
            <a:ext cx="2667000" cy="3733800"/>
          </a:xfrm>
        </p:spPr>
        <p:txBody>
          <a:bodyPr/>
          <a:lstStyle/>
          <a:p>
            <a:pPr marL="457200" lvl="1" indent="-457200"/>
            <a:r>
              <a:rPr lang="en-US" dirty="0" smtClean="0"/>
              <a:t>Dragging</a:t>
            </a:r>
          </a:p>
          <a:p>
            <a:pPr marL="457200" lvl="1" indent="-457200"/>
            <a:r>
              <a:rPr lang="en-US" dirty="0" smtClean="0"/>
              <a:t>Chaining</a:t>
            </a:r>
          </a:p>
          <a:p>
            <a:pPr marL="457200" lvl="1" indent="-457200"/>
            <a:r>
              <a:rPr lang="en-US" dirty="0" smtClean="0"/>
              <a:t>Banking</a:t>
            </a:r>
          </a:p>
          <a:p>
            <a:pPr marL="457200" lvl="1" indent="-457200"/>
            <a:r>
              <a:rPr lang="en-US" dirty="0" smtClean="0"/>
              <a:t>Throwing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67586" y="1676400"/>
            <a:ext cx="8309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3200" b="1" dirty="0" smtClean="0">
                <a:latin typeface="+mn-lt"/>
                <a:cs typeface="+mn-cs"/>
              </a:rPr>
              <a:t>Moves </a:t>
            </a:r>
            <a:r>
              <a:rPr lang="en-US" sz="3200" b="1" dirty="0">
                <a:latin typeface="+mn-lt"/>
                <a:cs typeface="+mn-cs"/>
              </a:rPr>
              <a:t>cut material along the </a:t>
            </a:r>
            <a:r>
              <a:rPr lang="en-US" sz="3200" b="1" dirty="0" err="1">
                <a:latin typeface="+mn-lt"/>
                <a:cs typeface="+mn-cs"/>
              </a:rPr>
              <a:t>fireline</a:t>
            </a:r>
            <a:r>
              <a:rPr lang="en-US" sz="3200" b="1" dirty="0">
                <a:latin typeface="+mn-lt"/>
                <a:cs typeface="+mn-cs"/>
              </a:rPr>
              <a:t> by</a:t>
            </a:r>
            <a:r>
              <a:rPr lang="en-US" sz="3200" b="1" dirty="0" smtClean="0">
                <a:latin typeface="+mn-lt"/>
                <a:cs typeface="+mn-cs"/>
              </a:rPr>
              <a:t>:</a:t>
            </a:r>
            <a:endParaRPr lang="en-US" sz="3200" b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66800" y="6261556"/>
            <a:ext cx="2438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Please click video window to play media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 smtClean="0"/>
              <a:t>Sawyer and </a:t>
            </a:r>
            <a:r>
              <a:rPr lang="en-US" sz="2800" dirty="0" err="1" smtClean="0"/>
              <a:t>Swamper</a:t>
            </a:r>
            <a:r>
              <a:rPr lang="en-US" sz="2800" dirty="0" smtClean="0"/>
              <a:t> Video</a:t>
            </a:r>
            <a:endParaRPr lang="en-US" sz="2800" dirty="0"/>
          </a:p>
        </p:txBody>
      </p:sp>
      <p:pic>
        <p:nvPicPr>
          <p:cNvPr id="2" name="sawyer swamper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20800" y="1295400"/>
            <a:ext cx="6502400" cy="487680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pic>
        <p:nvPicPr>
          <p:cNvPr id="6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new keyhol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Keyholes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13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13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  <a:cs typeface="Times New Roman" pitchFamily="18" charset="0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new keyhol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588"/>
            <a:ext cx="9144000" cy="685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14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14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  <a:cs typeface="Times New Roman" pitchFamily="18" charset="0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  <a:cs typeface="Times New Roman" pitchFamily="18" charset="0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Keyholes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new keyhol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588"/>
            <a:ext cx="9144000" cy="685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15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15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Keyholes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keyhole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588"/>
            <a:ext cx="9144000" cy="685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16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16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Keyholes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keyhole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17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17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Keyholes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keyhole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588"/>
            <a:ext cx="9144000" cy="685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18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18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Keyholes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keyhole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19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19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>
                <a:latin typeface="Arial Black" pitchFamily="34" charset="0"/>
              </a:rPr>
              <a:t>Keyholes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66800" y="6337756"/>
            <a:ext cx="2438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Please click video window to play media.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457200" y="3048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 smtClean="0">
                <a:latin typeface="Arial Black" pitchFamily="34" charset="0"/>
              </a:rPr>
              <a:t>Keyhole Video</a:t>
            </a:r>
            <a:endParaRPr lang="en-US" sz="3600" dirty="0">
              <a:latin typeface="Arial Black" pitchFamily="34" charset="0"/>
            </a:endParaRPr>
          </a:p>
        </p:txBody>
      </p:sp>
      <p:pic>
        <p:nvPicPr>
          <p:cNvPr id="3" name="keyhole 12_10_1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3222" r="13223"/>
          <a:stretch/>
        </p:blipFill>
        <p:spPr>
          <a:xfrm>
            <a:off x="1209040" y="1028700"/>
            <a:ext cx="6725920" cy="514350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pic>
        <p:nvPicPr>
          <p:cNvPr id="5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Untitled-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4916" y="1066800"/>
            <a:ext cx="7514167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/>
          <a:lstStyle/>
          <a:p>
            <a:r>
              <a:rPr lang="en-US" dirty="0" smtClean="0"/>
              <a:t>Banking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banking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22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22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 smtClean="0">
                <a:latin typeface="Arial Black" pitchFamily="34" charset="0"/>
              </a:rPr>
              <a:t>Banking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banking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23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23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 smtClean="0">
                <a:latin typeface="Arial Black" pitchFamily="34" charset="0"/>
              </a:rPr>
              <a:t>Banking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banking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24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24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 smtClean="0">
                <a:latin typeface="Arial Black" pitchFamily="34" charset="0"/>
              </a:rPr>
              <a:t>Banking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banking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25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25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 smtClean="0">
                <a:latin typeface="Arial Black" pitchFamily="34" charset="0"/>
              </a:rPr>
              <a:t>Banking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banking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26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26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Unit 3 – </a:t>
            </a:r>
            <a:r>
              <a:rPr lang="en-US" sz="900" dirty="0" err="1">
                <a:solidFill>
                  <a:schemeClr val="bg1">
                    <a:lumMod val="75000"/>
                  </a:schemeClr>
                </a:solidFill>
                <a:latin typeface="+mn-lt"/>
              </a:rPr>
              <a:t>Fireline</a:t>
            </a:r>
            <a:r>
              <a:rPr lang="en-US" sz="9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 Construction and </a:t>
            </a:r>
            <a:r>
              <a:rPr lang="en-US" sz="90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Mop Up</a:t>
            </a:r>
            <a:endParaRPr lang="en-US" sz="90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57200" y="381000"/>
            <a:ext cx="822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3600" dirty="0" smtClean="0">
                <a:latin typeface="Arial Black" pitchFamily="34" charset="0"/>
              </a:rPr>
              <a:t>Banking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609600" y="1371600"/>
            <a:ext cx="7772400" cy="3429000"/>
          </a:xfrm>
        </p:spPr>
        <p:txBody>
          <a:bodyPr/>
          <a:lstStyle/>
          <a:p>
            <a:pPr algn="l"/>
            <a:r>
              <a:rPr lang="en-US" sz="4000" dirty="0" smtClean="0"/>
              <a:t>What would be an example of saw team deployment </a:t>
            </a:r>
            <a:br>
              <a:rPr lang="en-US" sz="4000" dirty="0" smtClean="0"/>
            </a:br>
            <a:r>
              <a:rPr lang="en-US" sz="4000" dirty="0" smtClean="0"/>
              <a:t>in your area?</a:t>
            </a:r>
            <a:br>
              <a:rPr lang="en-US" sz="4000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Example: Pull two-person teams off local engines vs. having a crew with dedicated sawyers.</a:t>
            </a: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/>
              <a:t/>
            </a:r>
            <a:br>
              <a:rPr lang="en-US" sz="4000" dirty="0"/>
            </a:br>
            <a:endParaRPr lang="en-US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6" descr="top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57150" y="0"/>
            <a:ext cx="9258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"/>
            <a:ext cx="7772400" cy="609600"/>
          </a:xfrm>
        </p:spPr>
        <p:txBody>
          <a:bodyPr/>
          <a:lstStyle/>
          <a:p>
            <a:pPr eaLnBrk="1" hangingPunct="1"/>
            <a:r>
              <a:rPr lang="en-US" dirty="0" smtClean="0"/>
              <a:t>Topographic Considerations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447800"/>
            <a:ext cx="81534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30000"/>
              </a:spcAft>
              <a:buFontTx/>
              <a:buNone/>
            </a:pPr>
            <a:r>
              <a:rPr lang="en-US" dirty="0" smtClean="0">
                <a:solidFill>
                  <a:srgbClr val="000000"/>
                </a:solidFill>
              </a:rPr>
              <a:t>   Terrain will often dictate line location, cutting area control, escape routes, and safety zones:</a:t>
            </a:r>
            <a:endParaRPr lang="en-US" dirty="0" smtClean="0"/>
          </a:p>
          <a:p>
            <a:pPr lvl="1" eaLnBrk="1" hangingPunct="1">
              <a:lnSpc>
                <a:spcPct val="90000"/>
              </a:lnSpc>
              <a:spcAft>
                <a:spcPct val="30000"/>
              </a:spcAft>
              <a:buFont typeface="Arial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Make sure workers </a:t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below the cutting </a:t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area are warned and </a:t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clear of bucking and </a:t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felling operations.</a:t>
            </a:r>
            <a:endParaRPr lang="en-US" dirty="0" smtClean="0"/>
          </a:p>
          <a:p>
            <a:pPr lvl="1" eaLnBrk="1" hangingPunct="1">
              <a:lnSpc>
                <a:spcPct val="90000"/>
              </a:lnSpc>
              <a:spcAft>
                <a:spcPct val="30000"/>
              </a:spcAft>
              <a:buFont typeface="Arial" pitchFamily="34" charset="0"/>
              <a:buChar char="•"/>
            </a:pPr>
            <a:r>
              <a:rPr lang="en-US" dirty="0" smtClean="0"/>
              <a:t>Apply the Downhill/</a:t>
            </a:r>
            <a:br>
              <a:rPr lang="en-US" dirty="0" smtClean="0"/>
            </a:br>
            <a:r>
              <a:rPr lang="en-US" dirty="0" smtClean="0"/>
              <a:t>Indirect Line </a:t>
            </a:r>
            <a:br>
              <a:rPr lang="en-US" dirty="0" smtClean="0"/>
            </a:br>
            <a:r>
              <a:rPr lang="en-US" dirty="0" smtClean="0"/>
              <a:t>Construction </a:t>
            </a:r>
            <a:br>
              <a:rPr lang="en-US" dirty="0" smtClean="0"/>
            </a:br>
            <a:r>
              <a:rPr lang="en-US" dirty="0" smtClean="0"/>
              <a:t>Guidelines.</a:t>
            </a:r>
          </a:p>
        </p:txBody>
      </p:sp>
      <p:pic>
        <p:nvPicPr>
          <p:cNvPr id="30725" name="Picture 7" descr="17 dr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0600" y="2719387"/>
            <a:ext cx="4191000" cy="368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latin typeface="+mn-lt"/>
              </a:rPr>
              <a:pPr algn="r">
                <a:defRPr/>
              </a:pPr>
              <a:t>28</a:t>
            </a:fld>
            <a:endParaRPr lang="en-US" sz="900" b="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533400"/>
            <a:ext cx="7772400" cy="838200"/>
          </a:xfrm>
        </p:spPr>
        <p:txBody>
          <a:bodyPr/>
          <a:lstStyle/>
          <a:p>
            <a:pPr eaLnBrk="1" hangingPunct="1"/>
            <a:r>
              <a:rPr lang="en-US" dirty="0" smtClean="0"/>
              <a:t>Tactical Considerations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600200"/>
            <a:ext cx="7772400" cy="4114800"/>
          </a:xfrm>
        </p:spPr>
        <p:txBody>
          <a:bodyPr/>
          <a:lstStyle/>
          <a:p>
            <a:pPr eaLnBrk="1" hangingPunct="1"/>
            <a:r>
              <a:rPr lang="en-US" sz="2800" dirty="0" smtClean="0"/>
              <a:t>Avoid unnecessary felling.</a:t>
            </a:r>
          </a:p>
          <a:p>
            <a:pPr eaLnBrk="1" hangingPunct="1"/>
            <a:r>
              <a:rPr lang="en-US" sz="2800" dirty="0" smtClean="0"/>
              <a:t>Remove hazardous or </a:t>
            </a:r>
            <a:r>
              <a:rPr lang="en-US" sz="2800" dirty="0" err="1" smtClean="0"/>
              <a:t>hangup</a:t>
            </a:r>
            <a:r>
              <a:rPr lang="en-US" sz="2800" dirty="0" smtClean="0"/>
              <a:t> trees </a:t>
            </a:r>
            <a:r>
              <a:rPr lang="en-US" sz="2800" i="1" dirty="0" smtClean="0"/>
              <a:t>up to your skill level</a:t>
            </a:r>
            <a:r>
              <a:rPr lang="en-US" sz="2800" dirty="0" smtClean="0"/>
              <a:t> or flag them.</a:t>
            </a:r>
          </a:p>
          <a:p>
            <a:pPr eaLnBrk="1" hangingPunct="1"/>
            <a:r>
              <a:rPr lang="en-US" sz="2800" dirty="0" smtClean="0"/>
              <a:t>No felling should occur when top and lay cannot be observed.</a:t>
            </a:r>
          </a:p>
          <a:p>
            <a:pPr eaLnBrk="1" hangingPunct="1"/>
            <a:r>
              <a:rPr lang="en-US" sz="2800" dirty="0" smtClean="0"/>
              <a:t>Pay attention to fire behavior while locating and constructing </a:t>
            </a:r>
            <a:r>
              <a:rPr lang="en-US" sz="2800" dirty="0" err="1" smtClean="0"/>
              <a:t>fireline</a:t>
            </a:r>
            <a:r>
              <a:rPr lang="en-US" sz="2800" dirty="0" smtClean="0"/>
              <a:t>.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deadwood pics1"/>
          <p:cNvPicPr>
            <a:picLocks noChangeAspect="1" noChangeArrowheads="1"/>
          </p:cNvPicPr>
          <p:nvPr/>
        </p:nvPicPr>
        <p:blipFill>
          <a:blip r:embed="rId3" cstate="print"/>
          <a:srcRect l="6379" t="16667" r="57613" b="11111"/>
          <a:stretch>
            <a:fillRect/>
          </a:stretch>
        </p:blipFill>
        <p:spPr bwMode="auto">
          <a:xfrm>
            <a:off x="323850" y="1752600"/>
            <a:ext cx="333375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838200"/>
          </a:xfrm>
        </p:spPr>
        <p:txBody>
          <a:bodyPr/>
          <a:lstStyle/>
          <a:p>
            <a:pPr eaLnBrk="1" hangingPunct="1"/>
            <a:r>
              <a:rPr lang="en-US" dirty="0" smtClean="0"/>
              <a:t>Tactical Considerations</a:t>
            </a:r>
            <a:br>
              <a:rPr lang="en-US" dirty="0" smtClean="0"/>
            </a:br>
            <a:r>
              <a:rPr lang="en-US" dirty="0" smtClean="0"/>
              <a:t>Fire-Weakened Trees</a:t>
            </a:r>
          </a:p>
        </p:txBody>
      </p:sp>
      <p:pic>
        <p:nvPicPr>
          <p:cNvPr id="6" name="Picture 2" descr="deadwood pics1"/>
          <p:cNvPicPr>
            <a:picLocks noChangeAspect="1" noChangeArrowheads="1"/>
          </p:cNvPicPr>
          <p:nvPr/>
        </p:nvPicPr>
        <p:blipFill>
          <a:blip r:embed="rId3" cstate="print"/>
          <a:srcRect l="45885" t="16667" r="617" b="11111"/>
          <a:stretch>
            <a:fillRect/>
          </a:stretch>
        </p:blipFill>
        <p:spPr bwMode="auto">
          <a:xfrm>
            <a:off x="3886200" y="1752600"/>
            <a:ext cx="4953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Tactical Considerations-Fire-Weakened Trees</a:t>
            </a:r>
          </a:p>
        </p:txBody>
      </p:sp>
      <p:pic>
        <p:nvPicPr>
          <p:cNvPr id="33797" name="Picture 4" descr="IMG_228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6300" y="1009650"/>
            <a:ext cx="7391400" cy="554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7772400" cy="838200"/>
          </a:xfrm>
        </p:spPr>
        <p:txBody>
          <a:bodyPr/>
          <a:lstStyle/>
          <a:p>
            <a:r>
              <a:rPr lang="en-US" smtClean="0"/>
              <a:t>Employ MIST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685800" y="2438400"/>
            <a:ext cx="7772400" cy="2590800"/>
          </a:xfrm>
        </p:spPr>
        <p:txBody>
          <a:bodyPr/>
          <a:lstStyle/>
          <a:p>
            <a:r>
              <a:rPr lang="en-US" dirty="0" smtClean="0"/>
              <a:t>Flush-cut stumps.</a:t>
            </a:r>
          </a:p>
          <a:p>
            <a:r>
              <a:rPr lang="en-US" dirty="0" smtClean="0"/>
              <a:t>Locate </a:t>
            </a:r>
            <a:r>
              <a:rPr lang="en-US" dirty="0" err="1" smtClean="0"/>
              <a:t>fireline</a:t>
            </a:r>
            <a:r>
              <a:rPr lang="en-US" dirty="0" smtClean="0"/>
              <a:t> away from larger fuels.</a:t>
            </a:r>
          </a:p>
          <a:p>
            <a:r>
              <a:rPr lang="en-US" dirty="0" smtClean="0"/>
              <a:t>In wilderness areas, avoid all tree felling and bucking if possible.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Tactical Deployment</a:t>
            </a:r>
            <a:endParaRPr lang="en-US" dirty="0" smtClean="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33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6" name="Picture 5" descr="DCP_3943.JPG"/>
          <p:cNvPicPr>
            <a:picLocks noChangeAspect="1"/>
          </p:cNvPicPr>
          <p:nvPr/>
        </p:nvPicPr>
        <p:blipFill>
          <a:blip r:embed="rId3" cstate="print">
            <a:lum bright="20000" contrast="20000"/>
          </a:blip>
          <a:srcRect b="6861"/>
          <a:stretch>
            <a:fillRect/>
          </a:stretch>
        </p:blipFill>
        <p:spPr>
          <a:xfrm>
            <a:off x="228600" y="1142999"/>
            <a:ext cx="8615362" cy="53017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43000"/>
            <a:ext cx="7772400" cy="838200"/>
          </a:xfrm>
        </p:spPr>
        <p:txBody>
          <a:bodyPr/>
          <a:lstStyle/>
          <a:p>
            <a:r>
              <a:rPr lang="en-US" dirty="0" smtClean="0"/>
              <a:t>Direct Attack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057400"/>
            <a:ext cx="7772400" cy="3657600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Remove larger fuels and brush.</a:t>
            </a:r>
          </a:p>
          <a:p>
            <a:r>
              <a:rPr lang="en-US" dirty="0" err="1" smtClean="0"/>
              <a:t>Swampers</a:t>
            </a:r>
            <a:r>
              <a:rPr lang="en-US" dirty="0"/>
              <a:t> </a:t>
            </a:r>
            <a:r>
              <a:rPr lang="en-US" dirty="0" smtClean="0"/>
              <a:t>watch for spotting.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066800"/>
            <a:ext cx="7772400" cy="838200"/>
          </a:xfrm>
        </p:spPr>
        <p:txBody>
          <a:bodyPr/>
          <a:lstStyle/>
          <a:p>
            <a:pPr eaLnBrk="1" hangingPunct="1"/>
            <a:r>
              <a:rPr lang="en-US" dirty="0" smtClean="0"/>
              <a:t>Indirect Attack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3733800"/>
          </a:xfrm>
        </p:spPr>
        <p:txBody>
          <a:bodyPr/>
          <a:lstStyle/>
          <a:p>
            <a:pPr eaLnBrk="1" hangingPunct="1"/>
            <a:endParaRPr lang="en-US" dirty="0" smtClean="0"/>
          </a:p>
          <a:p>
            <a:pPr marL="0" indent="0" eaLnBrk="1" hangingPunct="1">
              <a:buNone/>
            </a:pPr>
            <a:r>
              <a:rPr lang="en-US" dirty="0" smtClean="0"/>
              <a:t>May require multiple saw teams, crews, and mechanized equipment.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Initial-Attack Tactics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143000"/>
            <a:ext cx="7772400" cy="54864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Sawyer and </a:t>
            </a:r>
            <a:r>
              <a:rPr lang="en-US" dirty="0" err="1" smtClean="0"/>
              <a:t>swamper</a:t>
            </a:r>
            <a:r>
              <a:rPr lang="en-US" dirty="0"/>
              <a:t> </a:t>
            </a:r>
            <a:r>
              <a:rPr lang="en-US" dirty="0" smtClean="0"/>
              <a:t>should each carry a hand tool.</a:t>
            </a:r>
          </a:p>
          <a:p>
            <a:r>
              <a:rPr lang="en-US" dirty="0" smtClean="0"/>
              <a:t>If creating saw teams from different engines, ensure a good </a:t>
            </a:r>
            <a:r>
              <a:rPr lang="en-US" dirty="0" err="1" smtClean="0"/>
              <a:t>swamper</a:t>
            </a:r>
            <a:r>
              <a:rPr lang="en-US" dirty="0" smtClean="0"/>
              <a:t> briefing is done.</a:t>
            </a:r>
          </a:p>
        </p:txBody>
      </p:sp>
      <p:pic>
        <p:nvPicPr>
          <p:cNvPr id="39942" name="Picture 5" descr="Picture_0841.jpg"/>
          <p:cNvPicPr>
            <a:picLocks noChangeAspect="1"/>
          </p:cNvPicPr>
          <p:nvPr/>
        </p:nvPicPr>
        <p:blipFill>
          <a:blip r:embed="rId3" cstate="print"/>
          <a:srcRect t="21622"/>
          <a:stretch>
            <a:fillRect/>
          </a:stretch>
        </p:blipFill>
        <p:spPr bwMode="auto">
          <a:xfrm>
            <a:off x="474205" y="1677502"/>
            <a:ext cx="4097503" cy="256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20 per saw tm 2.JPG"/>
          <p:cNvPicPr>
            <a:picLocks noChangeAspect="1"/>
          </p:cNvPicPr>
          <p:nvPr/>
        </p:nvPicPr>
        <p:blipFill>
          <a:blip r:embed="rId4" cstate="print">
            <a:lum bright="40000" contrast="40000"/>
          </a:blip>
          <a:stretch>
            <a:fillRect/>
          </a:stretch>
        </p:blipFill>
        <p:spPr>
          <a:xfrm>
            <a:off x="4741405" y="1676400"/>
            <a:ext cx="3869195" cy="25702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52400" y="1371600"/>
            <a:ext cx="5638800" cy="4876800"/>
          </a:xfrm>
        </p:spPr>
        <p:txBody>
          <a:bodyPr/>
          <a:lstStyle/>
          <a:p>
            <a:pPr marL="0" indent="0">
              <a:buNone/>
            </a:pPr>
            <a:endParaRPr lang="en-US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dirty="0" smtClean="0"/>
              <a:t>Each saw team cuts a swath of </a:t>
            </a:r>
            <a:r>
              <a:rPr lang="en-US" dirty="0" err="1" smtClean="0"/>
              <a:t>fireline</a:t>
            </a:r>
            <a:r>
              <a:rPr lang="en-US" dirty="0" smtClean="0"/>
              <a:t>, with the lead team only cutting enough fuel to pioneer the </a:t>
            </a:r>
            <a:r>
              <a:rPr lang="en-US" dirty="0" err="1" smtClean="0"/>
              <a:t>fireline</a:t>
            </a:r>
            <a:r>
              <a:rPr lang="en-US" dirty="0" smtClean="0"/>
              <a:t>, and the following saw teams completing the </a:t>
            </a:r>
            <a:r>
              <a:rPr lang="en-US" dirty="0" err="1" smtClean="0"/>
              <a:t>fireline</a:t>
            </a:r>
            <a:r>
              <a:rPr lang="en-US" dirty="0" smtClean="0"/>
              <a:t> with hand tools</a:t>
            </a:r>
            <a:r>
              <a:rPr lang="en-US" sz="3600" dirty="0" smtClean="0"/>
              <a:t>. </a:t>
            </a:r>
            <a:endParaRPr lang="en-US" sz="3600" dirty="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37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5" name="Picture 5" descr="brushcut_038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3600" y="1371600"/>
            <a:ext cx="3200400" cy="5029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1295401" y="294382"/>
            <a:ext cx="46482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kern="0" dirty="0" smtClean="0">
                <a:latin typeface="Arial"/>
                <a:cs typeface="+mn-cs"/>
              </a:rPr>
              <a:t>Progressive Line Construction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progressive1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38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progressive2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39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progressive3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40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progressive4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41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progressive5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42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progressive6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43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progressive7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44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progressive8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45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  <a:latin typeface="Arial Black" pitchFamily="34" charset="0"/>
              </a:rPr>
              <a:t>Progressive</a:t>
            </a:r>
            <a:endParaRPr lang="en-US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90600" y="6185356"/>
            <a:ext cx="2438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Please click video window to play media.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5" name="progressive firelin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" y="974222"/>
            <a:ext cx="6807200" cy="510540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sp>
        <p:nvSpPr>
          <p:cNvPr id="6" name="TextBox 5"/>
          <p:cNvSpPr txBox="1"/>
          <p:nvPr/>
        </p:nvSpPr>
        <p:spPr>
          <a:xfrm>
            <a:off x="0" y="2286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latin typeface="Arial Black" pitchFamily="34" charset="0"/>
              </a:rPr>
              <a:t>Progressive Video</a:t>
            </a:r>
            <a:endParaRPr lang="en-US" sz="3200" dirty="0">
              <a:latin typeface="Arial Black" pitchFamily="34" charset="0"/>
            </a:endParaRPr>
          </a:p>
        </p:txBody>
      </p:sp>
      <p:pic>
        <p:nvPicPr>
          <p:cNvPr id="7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>
                <p:cTn id="7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7772400" cy="838200"/>
          </a:xfrm>
        </p:spPr>
        <p:txBody>
          <a:bodyPr/>
          <a:lstStyle/>
          <a:p>
            <a:r>
              <a:rPr lang="en-US" dirty="0" smtClean="0"/>
              <a:t>Leap Frog Line Construction</a:t>
            </a:r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>
          <a:xfrm>
            <a:off x="685800" y="2438400"/>
            <a:ext cx="7772400" cy="289560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The saw team cuts a chain of fuel and then bumps a chain ahead, followed by hand crews to complete the </a:t>
            </a:r>
            <a:r>
              <a:rPr lang="en-US" dirty="0" err="1" smtClean="0"/>
              <a:t>fireline</a:t>
            </a:r>
            <a:r>
              <a:rPr lang="en-US" dirty="0" smtClean="0"/>
              <a:t>.  Works well in light fuels or during mop up.</a:t>
            </a:r>
          </a:p>
          <a:p>
            <a:pPr marL="0" indent="0">
              <a:buNone/>
            </a:pPr>
            <a:endParaRPr lang="en-US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leapfrog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8" name="Rectangle 4"/>
          <p:cNvSpPr>
            <a:spLocks noChangeArrowheads="1"/>
          </p:cNvSpPr>
          <p:nvPr/>
        </p:nvSpPr>
        <p:spPr bwMode="auto">
          <a:xfrm>
            <a:off x="1828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48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leapfrog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49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28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leapfrog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50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28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leapfrog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51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28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leapfrog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52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28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leapfrog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53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28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leapfrog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54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28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leapfrog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t>Slide-3-</a:t>
            </a:r>
            <a:fld id="{302E4A08-687E-4FEB-9B87-F83A52ABA108}" type="slidenum">
              <a:rPr lang="en-US" sz="900" b="0" smtClean="0">
                <a:solidFill>
                  <a:schemeClr val="bg1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55</a:t>
            </a:fld>
            <a:endParaRPr lang="en-US" sz="900" b="0" dirty="0">
              <a:solidFill>
                <a:schemeClr val="bg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85800" y="762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itchFamily="34" charset="0"/>
              </a:rPr>
              <a:t>Leap Frog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90600" y="6261556"/>
            <a:ext cx="2438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Please click video window to </a:t>
            </a:r>
            <a:r>
              <a:rPr lang="en-US" sz="80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play media.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5" name="leap frog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" y="1066800"/>
            <a:ext cx="6807200" cy="510540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828800" y="152400"/>
            <a:ext cx="5257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dirty="0">
                <a:latin typeface="Arial Black" pitchFamily="34" charset="0"/>
              </a:rPr>
              <a:t>Leap </a:t>
            </a:r>
            <a:r>
              <a:rPr lang="en-US" sz="3600" dirty="0" smtClean="0">
                <a:latin typeface="Arial Black" pitchFamily="34" charset="0"/>
              </a:rPr>
              <a:t>Frog Video</a:t>
            </a:r>
            <a:endParaRPr lang="en-US" sz="3600" dirty="0">
              <a:latin typeface="Arial Black" pitchFamily="34" charset="0"/>
            </a:endParaRPr>
          </a:p>
        </p:txBody>
      </p:sp>
      <p:pic>
        <p:nvPicPr>
          <p:cNvPr id="7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>
                <p:cTn id="7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219200"/>
            <a:ext cx="7772400" cy="838200"/>
          </a:xfrm>
        </p:spPr>
        <p:txBody>
          <a:bodyPr/>
          <a:lstStyle/>
          <a:p>
            <a:r>
              <a:rPr lang="en-US" dirty="0" smtClean="0"/>
              <a:t>Mop Up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590800"/>
            <a:ext cx="7772400" cy="2819400"/>
          </a:xfrm>
        </p:spPr>
        <p:txBody>
          <a:bodyPr/>
          <a:lstStyle/>
          <a:p>
            <a:pPr marL="640080"/>
            <a:r>
              <a:rPr lang="en-US" sz="2800" dirty="0" smtClean="0"/>
              <a:t>Mitigate hazards.</a:t>
            </a:r>
          </a:p>
          <a:p>
            <a:pPr marL="640080"/>
            <a:r>
              <a:rPr lang="en-US" sz="2800" dirty="0" smtClean="0"/>
              <a:t>Facilitate crew access.</a:t>
            </a:r>
          </a:p>
          <a:p>
            <a:pPr marL="640080"/>
            <a:r>
              <a:rPr lang="en-US" sz="2800" dirty="0" smtClean="0"/>
              <a:t>“Sport” felling is forbidden!</a:t>
            </a:r>
          </a:p>
          <a:p>
            <a:pPr marL="640080"/>
            <a:r>
              <a:rPr lang="en-US" sz="2800" dirty="0" smtClean="0"/>
              <a:t>Maintain LCES during mop up.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Fireline Rehabilitation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40080"/>
            <a:r>
              <a:rPr lang="en-US" sz="2800" dirty="0" smtClean="0"/>
              <a:t>Sawyers support crews by cutting material to rehabilitate </a:t>
            </a:r>
            <a:r>
              <a:rPr lang="en-US" sz="2800" dirty="0" err="1" smtClean="0"/>
              <a:t>fireline</a:t>
            </a:r>
            <a:r>
              <a:rPr lang="en-US" sz="2800" dirty="0" smtClean="0"/>
              <a:t>.</a:t>
            </a:r>
          </a:p>
          <a:p>
            <a:pPr marL="640080"/>
            <a:r>
              <a:rPr lang="en-US" sz="2800" dirty="0" smtClean="0"/>
              <a:t>Provide cut material to stabilize </a:t>
            </a:r>
            <a:r>
              <a:rPr lang="en-US" sz="2800" dirty="0" err="1" smtClean="0"/>
              <a:t>fireline</a:t>
            </a:r>
            <a:r>
              <a:rPr lang="en-US" sz="2800" dirty="0" smtClean="0"/>
              <a:t> soils and direct runoff.</a:t>
            </a:r>
          </a:p>
          <a:p>
            <a:pPr marL="640080"/>
            <a:r>
              <a:rPr lang="en-US" sz="2800" dirty="0" smtClean="0"/>
              <a:t>Wilderness areas require less impacting rehab techniques, such as:</a:t>
            </a:r>
          </a:p>
          <a:p>
            <a:pPr marL="1097280" lvl="1" indent="-457200"/>
            <a:r>
              <a:rPr lang="en-US" dirty="0" smtClean="0"/>
              <a:t>Flush-cutting stumps </a:t>
            </a:r>
            <a:r>
              <a:rPr lang="en-US" dirty="0"/>
              <a:t>and </a:t>
            </a:r>
            <a:r>
              <a:rPr lang="en-US" dirty="0" err="1" smtClean="0"/>
              <a:t>staubs</a:t>
            </a:r>
            <a:endParaRPr lang="en-US" dirty="0" smtClean="0"/>
          </a:p>
          <a:p>
            <a:pPr marL="1097280" lvl="1" indent="-457200"/>
            <a:r>
              <a:rPr lang="en-US" dirty="0" smtClean="0"/>
              <a:t>Employing MIST to minimize site disturbance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Review Unit 3 Objectives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143000"/>
            <a:ext cx="7772400" cy="541020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Define the duties and responsibilities of the chain saw operator and the </a:t>
            </a:r>
            <a:r>
              <a:rPr lang="en-US" dirty="0" err="1" smtClean="0"/>
              <a:t>swamper</a:t>
            </a:r>
            <a:r>
              <a:rPr lang="en-US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Explain the tactical application of chain saws in </a:t>
            </a:r>
            <a:r>
              <a:rPr lang="en-US" dirty="0" err="1" smtClean="0"/>
              <a:t>fireline</a:t>
            </a:r>
            <a:r>
              <a:rPr lang="en-US" dirty="0" smtClean="0"/>
              <a:t> construction and mop up operations.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Describe methods of saw team deployment for </a:t>
            </a:r>
            <a:r>
              <a:rPr lang="en-US" dirty="0" err="1" smtClean="0"/>
              <a:t>fireline</a:t>
            </a:r>
            <a:r>
              <a:rPr lang="en-US" dirty="0" smtClean="0"/>
              <a:t> tactical strategy.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Describe methods for mop up and </a:t>
            </a:r>
            <a:r>
              <a:rPr lang="en-US" dirty="0" err="1" smtClean="0"/>
              <a:t>fireline</a:t>
            </a:r>
            <a:r>
              <a:rPr lang="en-US" dirty="0" smtClean="0"/>
              <a:t> rehabilitation.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7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257&quot;/&gt;&lt;/object&gt;&lt;object type=&quot;3&quot; unique_id=&quot;10005&quot;&gt;&lt;property id=&quot;20148&quot; value=&quot;5&quot;/&gt;&lt;property id=&quot;20300&quot; value=&quot;Slide 2 - &amp;quot;Unit 3 Objectives&amp;quot;&quot;/&gt;&lt;property id=&quot;20307&quot; value=&quot;258&quot;/&gt;&lt;/object&gt;&lt;object type=&quot;3&quot; unique_id=&quot;10006&quot;&gt;&lt;property id=&quot;20148&quot; value=&quot;5&quot;/&gt;&lt;property id=&quot;20300&quot; value=&quot;Slide 3 - &amp;quot;Line Construction Video&amp;quot;&quot;/&gt;&lt;property id=&quot;20307&quot; value=&quot;356&quot;/&gt;&lt;/object&gt;&lt;object type=&quot;3&quot; unique_id=&quot;10007&quot;&gt;&lt;property id=&quot;20148&quot; value=&quot;5&quot;/&gt;&lt;property id=&quot;20300&quot; value=&quot;Slide 4 - &amp;quot;Duties and Responsibilities of the Saw Team&amp;#x0D;&amp;#x0A;&amp;quot;&quot;/&gt;&lt;property id=&quot;20307&quot; value=&quot;261&quot;/&gt;&lt;/object&gt;&lt;object type=&quot;3&quot; unique_id=&quot;10008&quot;&gt;&lt;property id=&quot;20148&quot; value=&quot;5&quot;/&gt;&lt;property id=&quot;20300&quot; value=&quot;Slide 5 - &amp;quot;The Chain Saw Operator&amp;quot;&quot;/&gt;&lt;property id=&quot;20307&quot; value=&quot;259&quot;/&gt;&lt;/object&gt;&lt;object type=&quot;3&quot; unique_id=&quot;10009&quot;&gt;&lt;property id=&quot;20148&quot; value=&quot;5&quot;/&gt;&lt;property id=&quot;20300&quot; value=&quot;Slide 6 - &amp;quot;The Chain Saw Operator&amp;quot;&quot;/&gt;&lt;property id=&quot;20307&quot; value=&quot;278&quot;/&gt;&lt;/object&gt;&lt;object type=&quot;3&quot; unique_id=&quot;10010&quot;&gt;&lt;property id=&quot;20148&quot; value=&quot;5&quot;/&gt;&lt;property id=&quot;20300&quot; value=&quot;Slide 7 - &amp;quot;The Chain Saw Operator&amp;quot;&quot;/&gt;&lt;property id=&quot;20307&quot; value=&quot;361&quot;/&gt;&lt;/object&gt;&lt;object type=&quot;3&quot; unique_id=&quot;10011&quot;&gt;&lt;property id=&quot;20148&quot; value=&quot;5&quot;/&gt;&lt;property id=&quot;20300&quot; value=&quot;Slide 8 - &amp;quot;The Chain Saw Operator&amp;quot;&quot;/&gt;&lt;property id=&quot;20307&quot; value=&quot;260&quot;/&gt;&lt;/object&gt;&lt;object type=&quot;3&quot; unique_id=&quot;10012&quot;&gt;&lt;property id=&quot;20148&quot; value=&quot;5&quot;/&gt;&lt;property id=&quot;20300&quot; value=&quot;Slide 9 - &amp;quot;The Chain Saw Operator&amp;quot;&quot;/&gt;&lt;property id=&quot;20307&quot; value=&quot;262&quot;/&gt;&lt;/object&gt;&lt;object type=&quot;3&quot; unique_id=&quot;10013&quot;&gt;&lt;property id=&quot;20148&quot; value=&quot;5&quot;/&gt;&lt;property id=&quot;20300&quot; value=&quot;Slide 10 - &amp;quot;Swamper/Brush Puller&amp;quot;&quot;/&gt;&lt;property id=&quot;20307&quot; value=&quot;265&quot;/&gt;&lt;/object&gt;&lt;object type=&quot;3&quot; unique_id=&quot;10014&quot;&gt;&lt;property id=&quot;20148&quot; value=&quot;5&quot;/&gt;&lt;property id=&quot;20300&quot; value=&quot;Slide 11 - &amp;quot;Swamper / Brush Puller&amp;#x0D;&amp;#x0A;moves cut material along fireline by:&amp;quot;&quot;/&gt;&lt;property id=&quot;20307&quot; value=&quot;266&quot;/&gt;&lt;/object&gt;&lt;object type=&quot;3&quot; unique_id=&quot;10015&quot;&gt;&lt;property id=&quot;20148&quot; value=&quot;5&quot;/&gt;&lt;property id=&quot;20300&quot; value=&quot;Slide 12 - &amp;quot;Sawyer and Swamper Video&amp;quot;&quot;/&gt;&lt;property id=&quot;20307&quot; value=&quot;354&quot;/&gt;&lt;/object&gt;&lt;object type=&quot;3&quot; unique_id=&quot;10016&quot;&gt;&lt;property id=&quot;20148&quot; value=&quot;5&quot;/&gt;&lt;property id=&quot;20300&quot; value=&quot;Slide 13&quot;/&gt;&lt;property id=&quot;20307&quot; value=&quot;325&quot;/&gt;&lt;/object&gt;&lt;object type=&quot;3&quot; unique_id=&quot;10017&quot;&gt;&lt;property id=&quot;20148&quot; value=&quot;5&quot;/&gt;&lt;property id=&quot;20300&quot; value=&quot;Slide 14&quot;/&gt;&lt;property id=&quot;20307&quot; value=&quot;326&quot;/&gt;&lt;/object&gt;&lt;object type=&quot;3&quot; unique_id=&quot;10018&quot;&gt;&lt;property id=&quot;20148&quot; value=&quot;5&quot;/&gt;&lt;property id=&quot;20300&quot; value=&quot;Slide 15&quot;/&gt;&lt;property id=&quot;20307&quot; value=&quot;327&quot;/&gt;&lt;/object&gt;&lt;object type=&quot;3&quot; unique_id=&quot;10019&quot;&gt;&lt;property id=&quot;20148&quot; value=&quot;5&quot;/&gt;&lt;property id=&quot;20300&quot; value=&quot;Slide 16&quot;/&gt;&lt;property id=&quot;20307&quot; value=&quot;328&quot;/&gt;&lt;/object&gt;&lt;object type=&quot;3&quot; unique_id=&quot;10020&quot;&gt;&lt;property id=&quot;20148&quot; value=&quot;5&quot;/&gt;&lt;property id=&quot;20300&quot; value=&quot;Slide 17&quot;/&gt;&lt;property id=&quot;20307&quot; value=&quot;329&quot;/&gt;&lt;/object&gt;&lt;object type=&quot;3&quot; unique_id=&quot;10021&quot;&gt;&lt;property id=&quot;20148&quot; value=&quot;5&quot;/&gt;&lt;property id=&quot;20300&quot; value=&quot;Slide 18&quot;/&gt;&lt;property id=&quot;20307&quot; value=&quot;330&quot;/&gt;&lt;/object&gt;&lt;object type=&quot;3&quot; unique_id=&quot;10022&quot;&gt;&lt;property id=&quot;20148&quot; value=&quot;5&quot;/&gt;&lt;property id=&quot;20300&quot; value=&quot;Slide 19&quot;/&gt;&lt;property id=&quot;20307&quot; value=&quot;331&quot;/&gt;&lt;/object&gt;&lt;object type=&quot;3&quot; unique_id=&quot;10023&quot;&gt;&lt;property id=&quot;20148&quot; value=&quot;5&quot;/&gt;&lt;property id=&quot;20300&quot; value=&quot;Slide 20&quot;/&gt;&lt;property id=&quot;20307&quot; value=&quot;358&quot;/&gt;&lt;/object&gt;&lt;object type=&quot;3&quot; unique_id=&quot;10024&quot;&gt;&lt;property id=&quot;20148&quot; value=&quot;5&quot;/&gt;&lt;property id=&quot;20300&quot; value=&quot;Slide 21 - &amp;quot;Banking&amp;quot;&quot;/&gt;&lt;property id=&quot;20307&quot; value=&quot;264&quot;/&gt;&lt;/object&gt;&lt;object type=&quot;3&quot; unique_id=&quot;10025&quot;&gt;&lt;property id=&quot;20148&quot; value=&quot;5&quot;/&gt;&lt;property id=&quot;20300&quot; value=&quot;Slide 22&quot;/&gt;&lt;property id=&quot;20307&quot; value=&quot;283&quot;/&gt;&lt;/object&gt;&lt;object type=&quot;3&quot; unique_id=&quot;10026&quot;&gt;&lt;property id=&quot;20148&quot; value=&quot;5&quot;/&gt;&lt;property id=&quot;20300&quot; value=&quot;Slide 23&quot;/&gt;&lt;property id=&quot;20307&quot; value=&quot;284&quot;/&gt;&lt;/object&gt;&lt;object type=&quot;3&quot; unique_id=&quot;10027&quot;&gt;&lt;property id=&quot;20148&quot; value=&quot;5&quot;/&gt;&lt;property id=&quot;20300&quot; value=&quot;Slide 24&quot;/&gt;&lt;property id=&quot;20307&quot; value=&quot;285&quot;/&gt;&lt;/object&gt;&lt;object type=&quot;3&quot; unique_id=&quot;10028&quot;&gt;&lt;property id=&quot;20148&quot; value=&quot;5&quot;/&gt;&lt;property id=&quot;20300&quot; value=&quot;Slide 25&quot;/&gt;&lt;property id=&quot;20307&quot; value=&quot;286&quot;/&gt;&lt;/object&gt;&lt;object type=&quot;3&quot; unique_id=&quot;10029&quot;&gt;&lt;property id=&quot;20148&quot; value=&quot;5&quot;/&gt;&lt;property id=&quot;20300&quot; value=&quot;Slide 26&quot;/&gt;&lt;property id=&quot;20307&quot; value=&quot;287&quot;/&gt;&lt;/object&gt;&lt;object type=&quot;3&quot; unique_id=&quot;10030&quot;&gt;&lt;property id=&quot;20148&quot; value=&quot;5&quot;/&gt;&lt;property id=&quot;20300&quot; value=&quot;Slide 27&quot;/&gt;&lt;property id=&quot;20307&quot; value=&quot;288&quot;/&gt;&lt;/object&gt;&lt;object type=&quot;3&quot; unique_id=&quot;10031&quot;&gt;&lt;property id=&quot;20148&quot; value=&quot;5&quot;/&gt;&lt;property id=&quot;20300&quot; value=&quot;Slide 28 - &amp;quot;What would be an example of saw team deployment &amp;#x0D;&amp;#x0A;in your area?&amp;quot;&quot;/&gt;&lt;property id=&quot;20307&quot; value=&quot;357&quot;/&gt;&lt;/object&gt;&lt;object type=&quot;3&quot; unique_id=&quot;10032&quot;&gt;&lt;property id=&quot;20148&quot; value=&quot;5&quot;/&gt;&lt;property id=&quot;20300&quot; value=&quot;Slide 29 - &amp;quot;Topographic Considerations&amp;quot;&quot;/&gt;&lt;property id=&quot;20307&quot; value=&quot;272&quot;/&gt;&lt;/object&gt;&lt;object type=&quot;3&quot; unique_id=&quot;10033&quot;&gt;&lt;property id=&quot;20148&quot; value=&quot;5&quot;/&gt;&lt;property id=&quot;20300&quot; value=&quot;Slide 30 - &amp;quot;Tactical Considerations&amp;quot;&quot;/&gt;&lt;property id=&quot;20307&quot; value=&quot;332&quot;/&gt;&lt;/object&gt;&lt;object type=&quot;3&quot; unique_id=&quot;10034&quot;&gt;&lt;property id=&quot;20148&quot; value=&quot;5&quot;/&gt;&lt;property id=&quot;20300&quot; value=&quot;Slide 31 - &amp;quot;Fire-Weakened Trees&amp;quot;&quot;/&gt;&lt;property id=&quot;20307&quot; value=&quot;352&quot;/&gt;&lt;/object&gt;&lt;object type=&quot;3&quot; unique_id=&quot;10035&quot;&gt;&lt;property id=&quot;20148&quot; value=&quot;5&quot;/&gt;&lt;property id=&quot;20300&quot; value=&quot;Slide 32 - &amp;quot;Fire-Weakened Trees&amp;quot;&quot;/&gt;&lt;property id=&quot;20307&quot; value=&quot;353&quot;/&gt;&lt;/object&gt;&lt;object type=&quot;3&quot; unique_id=&quot;10036&quot;&gt;&lt;property id=&quot;20148&quot; value=&quot;5&quot;/&gt;&lt;property id=&quot;20300&quot; value=&quot;Slide 33&quot;/&gt;&lt;property id=&quot;20307&quot; value=&quot;364&quot;/&gt;&lt;/object&gt;&lt;object type=&quot;3&quot; unique_id=&quot;10037&quot;&gt;&lt;property id=&quot;20148&quot; value=&quot;5&quot;/&gt;&lt;property id=&quot;20300&quot; value=&quot;Slide 34&quot;/&gt;&lt;property id=&quot;20307&quot; value=&quot;365&quot;/&gt;&lt;/object&gt;&lt;object type=&quot;3&quot; unique_id=&quot;10038&quot;&gt;&lt;property id=&quot;20148&quot; value=&quot;5&quot;/&gt;&lt;property id=&quot;20300&quot; value=&quot;Slide 35 - &amp;quot;Employ MIST&amp;quot;&quot;/&gt;&lt;property id=&quot;20307&quot; value=&quot;355&quot;/&gt;&lt;/object&gt;&lt;object type=&quot;3&quot; unique_id=&quot;10039&quot;&gt;&lt;property id=&quot;20148&quot; value=&quot;5&quot;/&gt;&lt;property id=&quot;20300&quot; value=&quot;Slide 36 - &amp;quot;Tactical Deployment&amp;quot;&quot;/&gt;&lt;property id=&quot;20307&quot; value=&quot;267&quot;/&gt;&lt;/object&gt;&lt;object type=&quot;3&quot; unique_id=&quot;10040&quot;&gt;&lt;property id=&quot;20148&quot; value=&quot;5&quot;/&gt;&lt;property id=&quot;20300&quot; value=&quot;Slide 37 - &amp;quot;Direct Attack&amp;quot;&quot;/&gt;&lt;property id=&quot;20307&quot; value=&quot;269&quot;/&gt;&lt;/object&gt;&lt;object type=&quot;3&quot; unique_id=&quot;10041&quot;&gt;&lt;property id=&quot;20148&quot; value=&quot;5&quot;/&gt;&lt;property id=&quot;20300&quot; value=&quot;Slide 38 - &amp;quot;Indirect Attack&amp;quot;&quot;/&gt;&lt;property id=&quot;20307&quot; value=&quot;333&quot;/&gt;&lt;/object&gt;&lt;object type=&quot;3&quot; unique_id=&quot;10042&quot;&gt;&lt;property id=&quot;20148&quot; value=&quot;5&quot;/&gt;&lt;property id=&quot;20300&quot; value=&quot;Slide 39 - &amp;quot;Initial-Attack Tactics&amp;quot;&quot;/&gt;&lt;property id=&quot;20307&quot; value=&quot;334&quot;/&gt;&lt;/object&gt;&lt;object type=&quot;3&quot; unique_id=&quot;10043&quot;&gt;&lt;property id=&quot;20148&quot; value=&quot;5&quot;/&gt;&lt;property id=&quot;20300&quot; value=&quot;Slide 40&quot;/&gt;&lt;property id=&quot;20307&quot; value=&quot;300&quot;/&gt;&lt;/object&gt;&lt;object type=&quot;3&quot; unique_id=&quot;10044&quot;&gt;&lt;property id=&quot;20148&quot; value=&quot;5&quot;/&gt;&lt;property id=&quot;20300&quot; value=&quot;Slide 41&quot;/&gt;&lt;property id=&quot;20307&quot; value=&quot;338&quot;/&gt;&lt;/object&gt;&lt;object type=&quot;3&quot; unique_id=&quot;10045&quot;&gt;&lt;property id=&quot;20148&quot; value=&quot;5&quot;/&gt;&lt;property id=&quot;20300&quot; value=&quot;Slide 42&quot;/&gt;&lt;property id=&quot;20307&quot; value=&quot;339&quot;/&gt;&lt;/object&gt;&lt;object type=&quot;3&quot; unique_id=&quot;10046&quot;&gt;&lt;property id=&quot;20148&quot; value=&quot;5&quot;/&gt;&lt;property id=&quot;20300&quot; value=&quot;Slide 43&quot;/&gt;&lt;property id=&quot;20307&quot; value=&quot;340&quot;/&gt;&lt;/object&gt;&lt;object type=&quot;3&quot; unique_id=&quot;10047&quot;&gt;&lt;property id=&quot;20148&quot; value=&quot;5&quot;/&gt;&lt;property id=&quot;20300&quot; value=&quot;Slide 44&quot;/&gt;&lt;property id=&quot;20307&quot; value=&quot;341&quot;/&gt;&lt;/object&gt;&lt;object type=&quot;3&quot; unique_id=&quot;10048&quot;&gt;&lt;property id=&quot;20148&quot; value=&quot;5&quot;/&gt;&lt;property id=&quot;20300&quot; value=&quot;Slide 45&quot;/&gt;&lt;property id=&quot;20307&quot; value=&quot;342&quot;/&gt;&lt;/object&gt;&lt;object type=&quot;3&quot; unique_id=&quot;10049&quot;&gt;&lt;property id=&quot;20148&quot; value=&quot;5&quot;/&gt;&lt;property id=&quot;20300&quot; value=&quot;Slide 46&quot;/&gt;&lt;property id=&quot;20307&quot; value=&quot;343&quot;/&gt;&lt;/object&gt;&lt;object type=&quot;3&quot; unique_id=&quot;10050&quot;&gt;&lt;property id=&quot;20148&quot; value=&quot;5&quot;/&gt;&lt;property id=&quot;20300&quot; value=&quot;Slide 47&quot;/&gt;&lt;property id=&quot;20307&quot; value=&quot;344&quot;/&gt;&lt;/object&gt;&lt;object type=&quot;3&quot; unique_id=&quot;10051&quot;&gt;&lt;property id=&quot;20148&quot; value=&quot;5&quot;/&gt;&lt;property id=&quot;20300&quot; value=&quot;Slide 48&quot;/&gt;&lt;property id=&quot;20307&quot; value=&quot;345&quot;/&gt;&lt;/object&gt;&lt;object type=&quot;3&quot; unique_id=&quot;10052&quot;&gt;&lt;property id=&quot;20148&quot; value=&quot;5&quot;/&gt;&lt;property id=&quot;20300&quot; value=&quot;Slide 49&quot;/&gt;&lt;property id=&quot;20307&quot; value=&quot;359&quot;/&gt;&lt;/object&gt;&lt;object type=&quot;3&quot; unique_id=&quot;10053&quot;&gt;&lt;property id=&quot;20148&quot; value=&quot;5&quot;/&gt;&lt;property id=&quot;20300&quot; value=&quot;Slide 50 - &amp;quot;Large-Fire Tactics&amp;#x0D;&amp;#x0A;(Leap Frog Deployment)&amp;quot;&quot;/&gt;&lt;property id=&quot;20307&quot; value=&quot;362&quot;/&gt;&lt;/object&gt;&lt;object type=&quot;3&quot; unique_id=&quot;10054&quot;&gt;&lt;property id=&quot;20148&quot; value=&quot;5&quot;/&gt;&lt;property id=&quot;20300&quot; value=&quot;Slide 51&quot;/&gt;&lt;property id=&quot;20307&quot; value=&quot;301&quot;/&gt;&lt;/object&gt;&lt;object type=&quot;3&quot; unique_id=&quot;10055&quot;&gt;&lt;property id=&quot;20148&quot; value=&quot;5&quot;/&gt;&lt;property id=&quot;20300&quot; value=&quot;Slide 52&quot;/&gt;&lt;property id=&quot;20307&quot; value=&quot;302&quot;/&gt;&lt;/object&gt;&lt;object type=&quot;3&quot; unique_id=&quot;10056&quot;&gt;&lt;property id=&quot;20148&quot; value=&quot;5&quot;/&gt;&lt;property id=&quot;20300&quot; value=&quot;Slide 53&quot;/&gt;&lt;property id=&quot;20307&quot; value=&quot;303&quot;/&gt;&lt;/object&gt;&lt;object type=&quot;3&quot; unique_id=&quot;10057&quot;&gt;&lt;property id=&quot;20148&quot; value=&quot;5&quot;/&gt;&lt;property id=&quot;20300&quot; value=&quot;Slide 54&quot;/&gt;&lt;property id=&quot;20307&quot; value=&quot;304&quot;/&gt;&lt;/object&gt;&lt;object type=&quot;3&quot; unique_id=&quot;10058&quot;&gt;&lt;property id=&quot;20148&quot; value=&quot;5&quot;/&gt;&lt;property id=&quot;20300&quot; value=&quot;Slide 55&quot;/&gt;&lt;property id=&quot;20307&quot; value=&quot;305&quot;/&gt;&lt;/object&gt;&lt;object type=&quot;3&quot; unique_id=&quot;10059&quot;&gt;&lt;property id=&quot;20148&quot; value=&quot;5&quot;/&gt;&lt;property id=&quot;20300&quot; value=&quot;Slide 56&quot;/&gt;&lt;property id=&quot;20307&quot; value=&quot;306&quot;/&gt;&lt;/object&gt;&lt;object type=&quot;3&quot; unique_id=&quot;10060&quot;&gt;&lt;property id=&quot;20148&quot; value=&quot;5&quot;/&gt;&lt;property id=&quot;20300&quot; value=&quot;Slide 57&quot;/&gt;&lt;property id=&quot;20307&quot; value=&quot;307&quot;/&gt;&lt;/object&gt;&lt;object type=&quot;3&quot; unique_id=&quot;10061&quot;&gt;&lt;property id=&quot;20148&quot; value=&quot;5&quot;/&gt;&lt;property id=&quot;20300&quot; value=&quot;Slide 58&quot;/&gt;&lt;property id=&quot;20307&quot; value=&quot;308&quot;/&gt;&lt;/object&gt;&lt;object type=&quot;3&quot; unique_id=&quot;10062&quot;&gt;&lt;property id=&quot;20148&quot; value=&quot;5&quot;/&gt;&lt;property id=&quot;20300&quot; value=&quot;Slide 59&quot;/&gt;&lt;property id=&quot;20307&quot; value=&quot;360&quot;/&gt;&lt;/object&gt;&lt;object type=&quot;3&quot; unique_id=&quot;10063&quot;&gt;&lt;property id=&quot;20148&quot; value=&quot;5&quot;/&gt;&lt;property id=&quot;20300&quot; value=&quot;Slide 60 - &amp;quot;Cold Trail&amp;quot;&quot;/&gt;&lt;property id=&quot;20307&quot; value=&quot;271&quot;/&gt;&lt;/object&gt;&lt;object type=&quot;3&quot; unique_id=&quot;10064&quot;&gt;&lt;property id=&quot;20148&quot; value=&quot;5&quot;/&gt;&lt;property id=&quot;20300&quot; value=&quot;Slide 61&quot;/&gt;&lt;property id=&quot;20307&quot; value=&quot;313&quot;/&gt;&lt;/object&gt;&lt;object type=&quot;3&quot; unique_id=&quot;10065&quot;&gt;&lt;property id=&quot;20148&quot; value=&quot;5&quot;/&gt;&lt;property id=&quot;20300&quot; value=&quot;Slide 62&quot;/&gt;&lt;property id=&quot;20307&quot; value=&quot;314&quot;/&gt;&lt;/object&gt;&lt;object type=&quot;3&quot; unique_id=&quot;10066&quot;&gt;&lt;property id=&quot;20148&quot; value=&quot;5&quot;/&gt;&lt;property id=&quot;20300&quot; value=&quot;Slide 63&quot;/&gt;&lt;property id=&quot;20307&quot; value=&quot;315&quot;/&gt;&lt;/object&gt;&lt;object type=&quot;3&quot; unique_id=&quot;10067&quot;&gt;&lt;property id=&quot;20148&quot; value=&quot;5&quot;/&gt;&lt;property id=&quot;20300&quot; value=&quot;Slide 64&quot;/&gt;&lt;property id=&quot;20307&quot; value=&quot;316&quot;/&gt;&lt;/object&gt;&lt;object type=&quot;3&quot; unique_id=&quot;10068&quot;&gt;&lt;property id=&quot;20148&quot; value=&quot;5&quot;/&gt;&lt;property id=&quot;20300&quot; value=&quot;Slide 65 - &amp;quot;Coordinating Saw Teams&amp;quot;&quot;/&gt;&lt;property id=&quot;20307&quot; value=&quot;273&quot;/&gt;&lt;/object&gt;&lt;object type=&quot;3&quot; unique_id=&quot;10069&quot;&gt;&lt;property id=&quot;20148&quot; value=&quot;5&quot;/&gt;&lt;property id=&quot;20300&quot; value=&quot;Slide 66 - &amp;quot;Coordination&amp;quot;&quot;/&gt;&lt;property id=&quot;20307&quot; value=&quot;317&quot;/&gt;&lt;/object&gt;&lt;object type=&quot;3&quot; unique_id=&quot;10070&quot;&gt;&lt;property id=&quot;20148&quot; value=&quot;5&quot;/&gt;&lt;property id=&quot;20300&quot; value=&quot;Slide 67 - &amp;quot;Coordinating Saw Teams&amp;quot;&quot;/&gt;&lt;property id=&quot;20307&quot; value=&quot;318&quot;/&gt;&lt;/object&gt;&lt;object type=&quot;3&quot; unique_id=&quot;10071&quot;&gt;&lt;property id=&quot;20148&quot; value=&quot;5&quot;/&gt;&lt;property id=&quot;20300&quot; value=&quot;Slide 68 - &amp;quot;Coordinating Saw Teams&amp;quot;&quot;/&gt;&lt;property id=&quot;20307&quot; value=&quot;319&quot;/&gt;&lt;/object&gt;&lt;object type=&quot;3&quot; unique_id=&quot;10072&quot;&gt;&lt;property id=&quot;20148&quot; value=&quot;5&quot;/&gt;&lt;property id=&quot;20300&quot; value=&quot;Slide 69 - &amp;quot;Mopup&amp;quot;&quot;/&gt;&lt;property id=&quot;20307&quot; value=&quot;276&quot;/&gt;&lt;/object&gt;&lt;object type=&quot;3&quot; unique_id=&quot;10073&quot;&gt;&lt;property id=&quot;20148&quot; value=&quot;5&quot;/&gt;&lt;property id=&quot;20300&quot; value=&quot;Slide 70 - &amp;quot;Fireline Rehabilitation&amp;quot;&quot;/&gt;&lt;property id=&quot;20307&quot; value=&quot;277&quot;/&gt;&lt;/object&gt;&lt;object type=&quot;3&quot; unique_id=&quot;10074&quot;&gt;&lt;property id=&quot;20148&quot; value=&quot;5&quot;/&gt;&lt;property id=&quot;20300&quot; value=&quot;Slide 71 - &amp;quot;Review Unit 3 Objectives&amp;quot;&quot;/&gt;&lt;property id=&quot;20307&quot; value=&quot;320&quot;/&gt;&lt;/object&gt;&lt;/object&gt;&lt;/object&gt;&lt;/database&gt;"/>
  <p:tag name="SECTOMILLISECCONVERTED" val="1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efault Design 2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CCCCFF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4058</TotalTime>
  <Words>1094</Words>
  <Application>Microsoft Office PowerPoint</Application>
  <PresentationFormat>On-screen Show (4:3)</PresentationFormat>
  <Paragraphs>270</Paragraphs>
  <Slides>59</Slides>
  <Notes>59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0" baseType="lpstr">
      <vt:lpstr>Default Design</vt:lpstr>
      <vt:lpstr>PowerPoint Presentation</vt:lpstr>
      <vt:lpstr>Unit 3 Objectives</vt:lpstr>
      <vt:lpstr>Line Construction Video</vt:lpstr>
      <vt:lpstr>Duties and Responsibilities of the Saw Team </vt:lpstr>
      <vt:lpstr>Chain Saw Operator</vt:lpstr>
      <vt:lpstr>Chain Saw Operator</vt:lpstr>
      <vt:lpstr>Chain Saw Operator</vt:lpstr>
      <vt:lpstr>Chain Saw Operator</vt:lpstr>
      <vt:lpstr>Chain Saw Operator</vt:lpstr>
      <vt:lpstr>Swamper</vt:lpstr>
      <vt:lpstr>Swamper </vt:lpstr>
      <vt:lpstr>Sawyer and Swamper Video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Banking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would be an example of saw team deployment  in your area?  Example: Pull two-person teams off local engines vs. having a crew with dedicated sawyers.  </vt:lpstr>
      <vt:lpstr>Topographic Considerations</vt:lpstr>
      <vt:lpstr>Tactical Considerations</vt:lpstr>
      <vt:lpstr>Tactical Considerations Fire-Weakened Trees</vt:lpstr>
      <vt:lpstr>Tactical Considerations-Fire-Weakened Trees</vt:lpstr>
      <vt:lpstr>Employ MIST</vt:lpstr>
      <vt:lpstr>Tactical Deployment</vt:lpstr>
      <vt:lpstr>Direct Attack</vt:lpstr>
      <vt:lpstr>Indirect Attack</vt:lpstr>
      <vt:lpstr>Initial-Attack Tactics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Leap Frog Line Construction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Mop Up</vt:lpstr>
      <vt:lpstr>Fireline Rehabilitation</vt:lpstr>
      <vt:lpstr>Review Unit 3 Objectives</vt:lpstr>
    </vt:vector>
  </TitlesOfParts>
  <Company>BLM-NIFC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media unit</dc:creator>
  <cp:lastModifiedBy>Navarro, Robert C</cp:lastModifiedBy>
  <cp:revision>284</cp:revision>
  <cp:lastPrinted>2012-11-23T14:28:40Z</cp:lastPrinted>
  <dcterms:created xsi:type="dcterms:W3CDTF">2003-02-03T15:21:52Z</dcterms:created>
  <dcterms:modified xsi:type="dcterms:W3CDTF">2012-12-18T16:42:04Z</dcterms:modified>
</cp:coreProperties>
</file>